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2" r:id="rId2"/>
  </p:sldMasterIdLst>
  <p:notesMasterIdLst>
    <p:notesMasterId r:id="rId21"/>
  </p:notesMasterIdLst>
  <p:sldIdLst>
    <p:sldId id="256" r:id="rId3"/>
    <p:sldId id="275" r:id="rId4"/>
    <p:sldId id="257" r:id="rId5"/>
    <p:sldId id="258" r:id="rId6"/>
    <p:sldId id="280" r:id="rId7"/>
    <p:sldId id="281" r:id="rId8"/>
    <p:sldId id="259" r:id="rId9"/>
    <p:sldId id="269" r:id="rId10"/>
    <p:sldId id="265" r:id="rId11"/>
    <p:sldId id="282" r:id="rId12"/>
    <p:sldId id="283" r:id="rId13"/>
    <p:sldId id="284" r:id="rId14"/>
    <p:sldId id="268" r:id="rId15"/>
    <p:sldId id="279" r:id="rId16"/>
    <p:sldId id="263" r:id="rId17"/>
    <p:sldId id="262" r:id="rId18"/>
    <p:sldId id="266" r:id="rId19"/>
    <p:sldId id="267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Product Sans" panose="020B0604020202020204" charset="0"/>
      <p:regular r:id="rId26"/>
    </p:embeddedFont>
    <p:embeddedFont>
      <p:font typeface="Roboto" panose="020B0604020202020204" charset="0"/>
      <p:regular r:id="rId27"/>
      <p:bold r:id="rId28"/>
    </p:embeddedFont>
    <p:embeddedFont>
      <p:font typeface="Roboto Light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E676"/>
    <a:srgbClr val="455A64"/>
    <a:srgbClr val="1B5E20"/>
    <a:srgbClr val="4CAF50"/>
    <a:srgbClr val="B2FF59"/>
    <a:srgbClr val="B9F6CA"/>
    <a:srgbClr val="424242"/>
    <a:srgbClr val="263238"/>
    <a:srgbClr val="69F0AE"/>
    <a:srgbClr val="00C8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>
        <p:scale>
          <a:sx n="75" d="100"/>
          <a:sy n="75" d="100"/>
        </p:scale>
        <p:origin x="835" y="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2.sv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IN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44E87FAE-EA59-427A-998B-91BBBD3D3451}" type="slidenum">
              <a:rPr lang="en-IN" sz="1400" b="0" strike="noStrike" spc="-1">
                <a:latin typeface="Times New Roman"/>
              </a:rPr>
              <a:t>‹#›</a:t>
            </a:fld>
            <a:endParaRPr lang="en-IN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2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6853C1A-F118-41CD-9FC0-425711CFE14B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4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3C5A4887-14D0-4A07-AEE5-EA06C0BA71DF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15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4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F2D4A3A8-01BB-4A47-A89A-638FBEA427C8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16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5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AAC6B83-E3FC-43D6-B8FA-F5CF02758535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17</a:t>
            </a:fld>
            <a:endParaRPr lang="en-IN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016648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5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AAC6B83-E3FC-43D6-B8FA-F5CF02758535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18</a:t>
            </a:fld>
            <a:endParaRPr lang="en-IN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155029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0503B6-F4CD-DE49-AB30-479371E8558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3144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3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9AF024E2-48C0-43C1-91A8-5C44EB4F5C50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3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EB09B1C6-F0A8-4266-9FB1-8D80BB581204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future, it can help local medical stores benefit from the rented rooms by providing medicines and equipment.</a:t>
            </a:r>
            <a:endParaRPr lang="en-IN" sz="2000" b="0" strike="noStrike" spc="-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It will further help increase employment opportunities for people willing to work as nurses and medicine delivery men for the rented rooms.</a:t>
            </a:r>
            <a:endParaRPr lang="en-IN" sz="2000" b="0" strike="noStrike" spc="-1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3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970E6AEF-9214-4C28-ABB7-31EAE71FC3D1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future, it can help local medical stores benefit from the rented rooms by providing medicines and equipment.</a:t>
            </a:r>
            <a:endParaRPr lang="en-IN" sz="2000" b="0" strike="noStrike" spc="-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It will further help increase employment opportunities for people willing to work as nurses and medicine delivery men for the rented rooms.</a:t>
            </a:r>
            <a:endParaRPr lang="en-IN" sz="2000" b="0" strike="noStrike" spc="-1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3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970E6AEF-9214-4C28-ABB7-31EAE71FC3D1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en-IN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45573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5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AAE0F11A-C02E-46BD-A196-426AD875B274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4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337BC5F-60A7-449D-9DF4-F0D28A4FE906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lang="en-IN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14946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future, it can help local medical stores benefit from the rented rooms by providing medicines and equipment.</a:t>
            </a:r>
            <a:endParaRPr lang="en-IN" sz="2000" b="0" strike="noStrike" spc="-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It will further help increase employment opportunities for people willing to work as nurses and medicine delivery men for the rented rooms.</a:t>
            </a:r>
            <a:endParaRPr lang="en-IN" sz="2000" b="0" strike="noStrike" spc="-1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3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970E6AEF-9214-4C28-ABB7-31EAE71FC3D1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14</a:t>
            </a:fld>
            <a:endParaRPr lang="en-IN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07266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E052B-CAC7-4EE0-83BD-E0B148B2CC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41ED71-0D49-4CE6-BE42-1659BCAB0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8D2478-C19E-4B03-A32F-816E695D9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9D77A-F95E-43A4-A23C-86D81A668858}" type="datetimeFigureOut">
              <a:rPr lang="en-IN" smtClean="0"/>
              <a:t>20-10-2019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2C353-B7AC-4368-BAEE-D2C578B21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435FA-409D-4CC9-A5AB-170CD593F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C7FBB-AA4A-41E9-9E40-B1E934E29F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551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5764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3067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E948855-50F8-4F15-A48D-841814D9EBB5}"/>
              </a:ext>
            </a:extLst>
          </p:cNvPr>
          <p:cNvGrpSpPr/>
          <p:nvPr/>
        </p:nvGrpSpPr>
        <p:grpSpPr>
          <a:xfrm>
            <a:off x="-1135080" y="-2053080"/>
            <a:ext cx="15411960" cy="10677960"/>
            <a:chOff x="-1135080" y="-2053080"/>
            <a:chExt cx="15411960" cy="10677960"/>
          </a:xfrm>
        </p:grpSpPr>
        <p:sp>
          <p:nvSpPr>
            <p:cNvPr id="44" name="CustomShape 1"/>
            <p:cNvSpPr/>
            <p:nvPr/>
          </p:nvSpPr>
          <p:spPr>
            <a:xfrm rot="18900000">
              <a:off x="9512640" y="270000"/>
              <a:ext cx="4764240" cy="5604120"/>
            </a:xfrm>
            <a:custGeom>
              <a:avLst/>
              <a:gdLst/>
              <a:ahLst/>
              <a:cxnLst/>
              <a:rect l="l" t="t" r="r" b="b"/>
              <a:pathLst>
                <a:path w="4764506" h="5604356">
                  <a:moveTo>
                    <a:pt x="3924657" y="0"/>
                  </a:moveTo>
                  <a:lnTo>
                    <a:pt x="4764506" y="839849"/>
                  </a:lnTo>
                  <a:lnTo>
                    <a:pt x="0" y="5604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5" name="CustomShape 2"/>
            <p:cNvSpPr/>
            <p:nvPr/>
          </p:nvSpPr>
          <p:spPr>
            <a:xfrm rot="18900000">
              <a:off x="6304320" y="-2053080"/>
              <a:ext cx="4106160" cy="4106160"/>
            </a:xfrm>
            <a:custGeom>
              <a:avLst/>
              <a:gdLst/>
              <a:ahLst/>
              <a:cxnLst/>
              <a:rect l="l" t="t" r="r" b="b"/>
              <a:pathLst>
                <a:path w="4106584" h="4106584">
                  <a:moveTo>
                    <a:pt x="0" y="0"/>
                  </a:moveTo>
                  <a:lnTo>
                    <a:pt x="4106584" y="4106584"/>
                  </a:lnTo>
                  <a:lnTo>
                    <a:pt x="0" y="4106584"/>
                  </a:lnTo>
                  <a:close/>
                </a:path>
              </a:pathLst>
            </a:custGeom>
            <a:solidFill>
              <a:srgbClr val="455A64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6" name="CustomShape 3"/>
            <p:cNvSpPr/>
            <p:nvPr/>
          </p:nvSpPr>
          <p:spPr>
            <a:xfrm rot="18900000">
              <a:off x="536400" y="5581080"/>
              <a:ext cx="2553480" cy="25534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" name="CustomShape 4"/>
            <p:cNvSpPr/>
            <p:nvPr/>
          </p:nvSpPr>
          <p:spPr>
            <a:xfrm rot="18900000">
              <a:off x="-1135080" y="3708720"/>
              <a:ext cx="2558880" cy="29674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" name="CustomShape 5"/>
            <p:cNvSpPr/>
            <p:nvPr/>
          </p:nvSpPr>
          <p:spPr>
            <a:xfrm rot="18900000">
              <a:off x="7782480" y="4989600"/>
              <a:ext cx="3778200" cy="3635280"/>
            </a:xfrm>
            <a:custGeom>
              <a:avLst/>
              <a:gdLst/>
              <a:ahLst/>
              <a:cxnLst/>
              <a:rect l="l" t="t" r="r" b="b"/>
              <a:pathLst>
                <a:path w="3778408" h="3635585">
                  <a:moveTo>
                    <a:pt x="3778408" y="0"/>
                  </a:moveTo>
                  <a:lnTo>
                    <a:pt x="3778408" y="3492762"/>
                  </a:lnTo>
                  <a:lnTo>
                    <a:pt x="3635585" y="36355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07D8B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9" name="CustomShape 6"/>
            <p:cNvSpPr/>
            <p:nvPr/>
          </p:nvSpPr>
          <p:spPr>
            <a:xfrm rot="18900000">
              <a:off x="808200" y="-1955880"/>
              <a:ext cx="6376320" cy="9851400"/>
            </a:xfrm>
            <a:custGeom>
              <a:avLst/>
              <a:gdLst/>
              <a:ahLst/>
              <a:cxnLst/>
              <a:rect l="l" t="t" r="r" b="b"/>
              <a:pathLst>
                <a:path w="6376737" h="9851811">
                  <a:moveTo>
                    <a:pt x="2462209" y="0"/>
                  </a:moveTo>
                  <a:lnTo>
                    <a:pt x="6376737" y="3914528"/>
                  </a:lnTo>
                  <a:lnTo>
                    <a:pt x="6376737" y="9851811"/>
                  </a:lnTo>
                  <a:lnTo>
                    <a:pt x="2615344" y="9851811"/>
                  </a:lnTo>
                  <a:lnTo>
                    <a:pt x="1" y="7236468"/>
                  </a:lnTo>
                  <a:lnTo>
                    <a:pt x="0" y="2462209"/>
                  </a:lnTo>
                  <a:close/>
                </a:path>
              </a:pathLst>
            </a:custGeom>
            <a:solidFill>
              <a:srgbClr val="FFFFFF"/>
            </a:solidFill>
            <a:ln w="12600">
              <a:noFill/>
            </a:ln>
            <a:effectLst>
              <a:outerShdw>
                <a:srgbClr val="000000">
                  <a:alpha val="4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n-US" dirty="0"/>
            </a:p>
          </p:txBody>
        </p:sp>
      </p:grpSp>
      <p:sp>
        <p:nvSpPr>
          <p:cNvPr id="50" name="CustomShape 7"/>
          <p:cNvSpPr/>
          <p:nvPr/>
        </p:nvSpPr>
        <p:spPr>
          <a:xfrm>
            <a:off x="2098224" y="3115361"/>
            <a:ext cx="602676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IN" sz="4000" spc="-1" dirty="0" err="1">
                <a:solidFill>
                  <a:srgbClr val="000000"/>
                </a:solidFill>
                <a:latin typeface="Product Sans" panose="020B0503030502040203" pitchFamily="34" charset="0"/>
                <a:ea typeface="Malgun Gothic Semilight" panose="020B0502040204020203" pitchFamily="34" charset="-128"/>
                <a:cs typeface="Malgun Gothic Semilight" panose="020B0502040204020203" pitchFamily="34" charset="-128"/>
              </a:rPr>
              <a:t>NetrAI</a:t>
            </a:r>
            <a:br>
              <a:rPr lang="en-IN" sz="4000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</a:br>
            <a:r>
              <a:rPr lang="en-IN" sz="2800" spc="-1" dirty="0">
                <a:solidFill>
                  <a:schemeClr val="bg1">
                    <a:lumMod val="50000"/>
                  </a:schemeClr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Your Own Personal Assistant</a:t>
            </a:r>
            <a:endParaRPr lang="en-IN" sz="2800" b="0" strike="noStrike" spc="-1" dirty="0">
              <a:solidFill>
                <a:schemeClr val="bg1">
                  <a:lumMod val="50000"/>
                </a:schemeClr>
              </a:solidFill>
              <a:latin typeface="Product Sans" panose="020B0503030502040203" pitchFamily="34" charset="0"/>
              <a:ea typeface="Roboto Thin" pitchFamily="2" charset="0"/>
            </a:endParaRPr>
          </a:p>
        </p:txBody>
      </p:sp>
      <p:sp>
        <p:nvSpPr>
          <p:cNvPr id="51" name="CustomShape 8"/>
          <p:cNvSpPr/>
          <p:nvPr/>
        </p:nvSpPr>
        <p:spPr>
          <a:xfrm>
            <a:off x="2144206" y="4270068"/>
            <a:ext cx="602676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Environment for </a:t>
            </a:r>
            <a:r>
              <a:rPr lang="en-US" sz="1600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Visually impaired </a:t>
            </a:r>
            <a:r>
              <a:rPr lang="en-US" sz="1600" b="0" strike="noStrike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people to decrease dependency on other people</a:t>
            </a:r>
            <a:endParaRPr lang="en-IN" sz="1600" b="0" strike="noStrike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912A4EF-BFE4-4823-9717-6FB0BA48725D}"/>
              </a:ext>
            </a:extLst>
          </p:cNvPr>
          <p:cNvGrpSpPr/>
          <p:nvPr/>
        </p:nvGrpSpPr>
        <p:grpSpPr>
          <a:xfrm>
            <a:off x="355378" y="334540"/>
            <a:ext cx="1151456" cy="1151456"/>
            <a:chOff x="537783" y="3097597"/>
            <a:chExt cx="1151456" cy="1151456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95EB667-147F-434E-A7C7-D39164A4B5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7783" y="3097597"/>
              <a:ext cx="1151456" cy="1151456"/>
            </a:xfrm>
            <a:prstGeom prst="ellipse">
              <a:avLst/>
            </a:prstGeom>
            <a:solidFill>
              <a:srgbClr val="00E676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25400" dir="5400000" algn="ctr" rotWithShape="0">
                <a:srgbClr val="000000">
                  <a:alpha val="3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3" name="Graphic 12" descr="Voice">
              <a:extLst>
                <a:ext uri="{FF2B5EF4-FFF2-40B4-BE49-F238E27FC236}">
                  <a16:creationId xmlns:a16="http://schemas.microsoft.com/office/drawing/2014/main" id="{9CAADEFB-0467-42EB-8E38-20DDCA3D3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5361" y="3216125"/>
              <a:ext cx="914400" cy="914400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38A6CC-79E1-4BA2-9CDD-D1B4FC1A81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30" y="100668"/>
            <a:ext cx="3046387" cy="660050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9C9FD2-AEC8-44F2-80E8-5B03CBA1C732}"/>
              </a:ext>
            </a:extLst>
          </p:cNvPr>
          <p:cNvSpPr/>
          <p:nvPr/>
        </p:nvSpPr>
        <p:spPr>
          <a:xfrm>
            <a:off x="4399312" y="5836370"/>
            <a:ext cx="274240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 Interface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FDD0E4-D638-4182-8790-578F2318A6F8}"/>
              </a:ext>
            </a:extLst>
          </p:cNvPr>
          <p:cNvSpPr/>
          <p:nvPr/>
        </p:nvSpPr>
        <p:spPr>
          <a:xfrm>
            <a:off x="4647501" y="5754848"/>
            <a:ext cx="2172749" cy="6962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8CC78-3891-4C2E-82DA-75E75B01BD0E}"/>
              </a:ext>
            </a:extLst>
          </p:cNvPr>
          <p:cNvCxnSpPr>
            <a:cxnSpLocks/>
          </p:cNvCxnSpPr>
          <p:nvPr/>
        </p:nvCxnSpPr>
        <p:spPr>
          <a:xfrm flipV="1">
            <a:off x="1264337" y="2698081"/>
            <a:ext cx="2532078" cy="15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464C891-5AFB-4DF1-B1D2-67F9AB6AE8BD}"/>
              </a:ext>
            </a:extLst>
          </p:cNvPr>
          <p:cNvSpPr txBox="1"/>
          <p:nvPr/>
        </p:nvSpPr>
        <p:spPr>
          <a:xfrm>
            <a:off x="3514987" y="969570"/>
            <a:ext cx="2927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This button captures a photo automatically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C9C348-7215-4222-8FD7-EBD38F135A46}"/>
              </a:ext>
            </a:extLst>
          </p:cNvPr>
          <p:cNvSpPr txBox="1"/>
          <p:nvPr/>
        </p:nvSpPr>
        <p:spPr>
          <a:xfrm>
            <a:off x="3796415" y="2521170"/>
            <a:ext cx="29277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Identify objects and surrounding</a:t>
            </a:r>
          </a:p>
          <a:p>
            <a:r>
              <a:rPr lang="en-IN" dirty="0"/>
              <a:t>(Using Azure Cognitive services)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2D12182-4B98-4076-A16B-96BAE18DD818}"/>
              </a:ext>
            </a:extLst>
          </p:cNvPr>
          <p:cNvCxnSpPr>
            <a:cxnSpLocks/>
          </p:cNvCxnSpPr>
          <p:nvPr/>
        </p:nvCxnSpPr>
        <p:spPr>
          <a:xfrm>
            <a:off x="1342239" y="1182848"/>
            <a:ext cx="20888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85B01EF4-9E78-4431-9FD1-DBA4A8833220}"/>
              </a:ext>
            </a:extLst>
          </p:cNvPr>
          <p:cNvSpPr/>
          <p:nvPr/>
        </p:nvSpPr>
        <p:spPr>
          <a:xfrm>
            <a:off x="6820250" y="2203826"/>
            <a:ext cx="21566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spc="-1" dirty="0">
                <a:latin typeface="Product Sans" panose="020B0503030502040203" pitchFamily="34" charset="0"/>
                <a:ea typeface="Roboto" panose="02000000000000000000" pitchFamily="2" charset="0"/>
              </a:rPr>
              <a:t>The 1</a:t>
            </a:r>
            <a:r>
              <a:rPr lang="en-IN" sz="2800" spc="-1" baseline="30000" dirty="0">
                <a:latin typeface="Product Sans" panose="020B0503030502040203" pitchFamily="34" charset="0"/>
                <a:ea typeface="Roboto" panose="02000000000000000000" pitchFamily="2" charset="0"/>
              </a:rPr>
              <a:t>st</a:t>
            </a:r>
            <a:r>
              <a:rPr lang="en-IN" sz="2800" spc="-1" dirty="0">
                <a:latin typeface="Product Sans" panose="020B0503030502040203" pitchFamily="34" charset="0"/>
                <a:ea typeface="Roboto" panose="02000000000000000000" pitchFamily="2" charset="0"/>
              </a:rPr>
              <a:t> part </a:t>
            </a:r>
            <a:endParaRPr lang="en-IN" sz="2800" dirty="0"/>
          </a:p>
        </p:txBody>
      </p:sp>
      <p:grpSp>
        <p:nvGrpSpPr>
          <p:cNvPr id="11" name="Group 1">
            <a:extLst>
              <a:ext uri="{FF2B5EF4-FFF2-40B4-BE49-F238E27FC236}">
                <a16:creationId xmlns:a16="http://schemas.microsoft.com/office/drawing/2014/main" id="{DBC7D1B2-4323-4BF0-B7FE-9A2A22D230DD}"/>
              </a:ext>
            </a:extLst>
          </p:cNvPr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12" name="CustomShape 2">
              <a:extLst>
                <a:ext uri="{FF2B5EF4-FFF2-40B4-BE49-F238E27FC236}">
                  <a16:creationId xmlns:a16="http://schemas.microsoft.com/office/drawing/2014/main" id="{BE5C5CC6-3009-491B-9677-B630D33B1CE4}"/>
                </a:ext>
              </a:extLst>
            </p:cNvPr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" name="CustomShape 3">
              <a:extLst>
                <a:ext uri="{FF2B5EF4-FFF2-40B4-BE49-F238E27FC236}">
                  <a16:creationId xmlns:a16="http://schemas.microsoft.com/office/drawing/2014/main" id="{4ECA1EE8-6D44-4D8E-9040-7357E4C68E9D}"/>
                </a:ext>
              </a:extLst>
            </p:cNvPr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  <p:extLst>
      <p:ext uri="{BB962C8B-B14F-4D97-AF65-F5344CB8AC3E}">
        <p14:creationId xmlns:p14="http://schemas.microsoft.com/office/powerpoint/2010/main" val="1634464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921213-1F85-479A-B6E9-77100CB8F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26" y="201761"/>
            <a:ext cx="3028425" cy="656158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9C9FD2-AEC8-44F2-80E8-5B03CBA1C732}"/>
              </a:ext>
            </a:extLst>
          </p:cNvPr>
          <p:cNvSpPr/>
          <p:nvPr/>
        </p:nvSpPr>
        <p:spPr>
          <a:xfrm>
            <a:off x="4399312" y="5836370"/>
            <a:ext cx="274240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 Interface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FDD0E4-D638-4182-8790-578F2318A6F8}"/>
              </a:ext>
            </a:extLst>
          </p:cNvPr>
          <p:cNvSpPr/>
          <p:nvPr/>
        </p:nvSpPr>
        <p:spPr>
          <a:xfrm>
            <a:off x="4647501" y="5754848"/>
            <a:ext cx="2172749" cy="6962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2D12182-4B98-4076-A16B-96BAE18DD818}"/>
              </a:ext>
            </a:extLst>
          </p:cNvPr>
          <p:cNvCxnSpPr>
            <a:cxnSpLocks/>
          </p:cNvCxnSpPr>
          <p:nvPr/>
        </p:nvCxnSpPr>
        <p:spPr>
          <a:xfrm>
            <a:off x="1342239" y="1182848"/>
            <a:ext cx="20888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8CC78-3891-4C2E-82DA-75E75B01BD0E}"/>
              </a:ext>
            </a:extLst>
          </p:cNvPr>
          <p:cNvCxnSpPr>
            <a:cxnSpLocks/>
          </p:cNvCxnSpPr>
          <p:nvPr/>
        </p:nvCxnSpPr>
        <p:spPr>
          <a:xfrm flipV="1">
            <a:off x="982909" y="1861765"/>
            <a:ext cx="2532078" cy="15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D10C05A-BD78-4DCD-8270-7FF45517F6B5}"/>
              </a:ext>
            </a:extLst>
          </p:cNvPr>
          <p:cNvCxnSpPr>
            <a:cxnSpLocks/>
          </p:cNvCxnSpPr>
          <p:nvPr/>
        </p:nvCxnSpPr>
        <p:spPr>
          <a:xfrm>
            <a:off x="1174458" y="3429000"/>
            <a:ext cx="22985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464C891-5AFB-4DF1-B1D2-67F9AB6AE8BD}"/>
              </a:ext>
            </a:extLst>
          </p:cNvPr>
          <p:cNvSpPr txBox="1"/>
          <p:nvPr/>
        </p:nvSpPr>
        <p:spPr>
          <a:xfrm>
            <a:off x="3514987" y="969570"/>
            <a:ext cx="2927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This button captures a photo automatically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C9C348-7215-4222-8FD7-EBD38F135A46}"/>
              </a:ext>
            </a:extLst>
          </p:cNvPr>
          <p:cNvSpPr txBox="1"/>
          <p:nvPr/>
        </p:nvSpPr>
        <p:spPr>
          <a:xfrm>
            <a:off x="3514987" y="1705221"/>
            <a:ext cx="29277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Detects mfg. and expiry date</a:t>
            </a:r>
          </a:p>
          <a:p>
            <a:r>
              <a:rPr lang="en-IN" dirty="0"/>
              <a:t>(Date is read aloud)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C96AA3-5991-4CB5-BFAD-7730EE47430F}"/>
              </a:ext>
            </a:extLst>
          </p:cNvPr>
          <p:cNvSpPr txBox="1"/>
          <p:nvPr/>
        </p:nvSpPr>
        <p:spPr>
          <a:xfrm>
            <a:off x="3460459" y="3025720"/>
            <a:ext cx="32492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Will notify the visually impaired when the item has expired, so that it is not used after expiry date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3273525-E8FA-4EC1-B2D1-A1FCB880ACA6}"/>
              </a:ext>
            </a:extLst>
          </p:cNvPr>
          <p:cNvSpPr/>
          <p:nvPr/>
        </p:nvSpPr>
        <p:spPr>
          <a:xfrm>
            <a:off x="7141720" y="2193666"/>
            <a:ext cx="21566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spc="-1" dirty="0">
                <a:latin typeface="Product Sans" panose="020B0503030502040203" pitchFamily="34" charset="0"/>
                <a:ea typeface="Roboto" panose="02000000000000000000" pitchFamily="2" charset="0"/>
              </a:rPr>
              <a:t>The 2</a:t>
            </a:r>
            <a:r>
              <a:rPr lang="en-IN" sz="2800" spc="-1" baseline="30000" dirty="0">
                <a:latin typeface="Product Sans" panose="020B0503030502040203" pitchFamily="34" charset="0"/>
                <a:ea typeface="Roboto" panose="02000000000000000000" pitchFamily="2" charset="0"/>
              </a:rPr>
              <a:t>nd</a:t>
            </a:r>
            <a:r>
              <a:rPr lang="en-IN" sz="2800" spc="-1" dirty="0">
                <a:latin typeface="Product Sans" panose="020B0503030502040203" pitchFamily="34" charset="0"/>
                <a:ea typeface="Roboto" panose="02000000000000000000" pitchFamily="2" charset="0"/>
              </a:rPr>
              <a:t> part </a:t>
            </a:r>
            <a:endParaRPr lang="en-IN" sz="2800" dirty="0"/>
          </a:p>
        </p:txBody>
      </p:sp>
      <p:grpSp>
        <p:nvGrpSpPr>
          <p:cNvPr id="12" name="Group 1">
            <a:extLst>
              <a:ext uri="{FF2B5EF4-FFF2-40B4-BE49-F238E27FC236}">
                <a16:creationId xmlns:a16="http://schemas.microsoft.com/office/drawing/2014/main" id="{572ED6BE-9B33-436B-A99E-53DF1965513C}"/>
              </a:ext>
            </a:extLst>
          </p:cNvPr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13" name="CustomShape 2">
              <a:extLst>
                <a:ext uri="{FF2B5EF4-FFF2-40B4-BE49-F238E27FC236}">
                  <a16:creationId xmlns:a16="http://schemas.microsoft.com/office/drawing/2014/main" id="{3C4690DB-2B50-4843-872F-657DCA8015C1}"/>
                </a:ext>
              </a:extLst>
            </p:cNvPr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" name="CustomShape 3">
              <a:extLst>
                <a:ext uri="{FF2B5EF4-FFF2-40B4-BE49-F238E27FC236}">
                  <a16:creationId xmlns:a16="http://schemas.microsoft.com/office/drawing/2014/main" id="{5669386A-717F-4377-93F8-AC03FD8BFE36}"/>
                </a:ext>
              </a:extLst>
            </p:cNvPr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  <p:extLst>
      <p:ext uri="{BB962C8B-B14F-4D97-AF65-F5344CB8AC3E}">
        <p14:creationId xmlns:p14="http://schemas.microsoft.com/office/powerpoint/2010/main" val="3100156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C8878DD-2E0A-4D51-B391-57C05B3FF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42" y="109855"/>
            <a:ext cx="3000375" cy="649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9C9FD2-AEC8-44F2-80E8-5B03CBA1C732}"/>
              </a:ext>
            </a:extLst>
          </p:cNvPr>
          <p:cNvSpPr/>
          <p:nvPr/>
        </p:nvSpPr>
        <p:spPr>
          <a:xfrm>
            <a:off x="4399312" y="5836370"/>
            <a:ext cx="274240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 Interface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FDD0E4-D638-4182-8790-578F2318A6F8}"/>
              </a:ext>
            </a:extLst>
          </p:cNvPr>
          <p:cNvSpPr/>
          <p:nvPr/>
        </p:nvSpPr>
        <p:spPr>
          <a:xfrm>
            <a:off x="4647501" y="5754848"/>
            <a:ext cx="2172749" cy="6962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8CC78-3891-4C2E-82DA-75E75B01BD0E}"/>
              </a:ext>
            </a:extLst>
          </p:cNvPr>
          <p:cNvCxnSpPr>
            <a:cxnSpLocks/>
          </p:cNvCxnSpPr>
          <p:nvPr/>
        </p:nvCxnSpPr>
        <p:spPr>
          <a:xfrm flipV="1">
            <a:off x="982909" y="2844335"/>
            <a:ext cx="2532078" cy="15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464C891-5AFB-4DF1-B1D2-67F9AB6AE8BD}"/>
              </a:ext>
            </a:extLst>
          </p:cNvPr>
          <p:cNvSpPr txBox="1"/>
          <p:nvPr/>
        </p:nvSpPr>
        <p:spPr>
          <a:xfrm>
            <a:off x="3514987" y="969570"/>
            <a:ext cx="2927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This button captures a photo automatically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C9C348-7215-4222-8FD7-EBD38F135A46}"/>
              </a:ext>
            </a:extLst>
          </p:cNvPr>
          <p:cNvSpPr txBox="1"/>
          <p:nvPr/>
        </p:nvSpPr>
        <p:spPr>
          <a:xfrm>
            <a:off x="3796415" y="2521170"/>
            <a:ext cx="2927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Identify text in the image and reads it aloud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2D12182-4B98-4076-A16B-96BAE18DD818}"/>
              </a:ext>
            </a:extLst>
          </p:cNvPr>
          <p:cNvCxnSpPr>
            <a:cxnSpLocks/>
          </p:cNvCxnSpPr>
          <p:nvPr/>
        </p:nvCxnSpPr>
        <p:spPr>
          <a:xfrm>
            <a:off x="1342239" y="1182848"/>
            <a:ext cx="20888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15FDA66-EC51-45E5-8118-EE21FD82D421}"/>
              </a:ext>
            </a:extLst>
          </p:cNvPr>
          <p:cNvSpPr/>
          <p:nvPr/>
        </p:nvSpPr>
        <p:spPr>
          <a:xfrm>
            <a:off x="7213806" y="2070255"/>
            <a:ext cx="21566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spc="-1" dirty="0">
                <a:latin typeface="Product Sans" panose="020B0503030502040203" pitchFamily="34" charset="0"/>
                <a:ea typeface="Roboto" panose="02000000000000000000" pitchFamily="2" charset="0"/>
              </a:rPr>
              <a:t>The 3</a:t>
            </a:r>
            <a:r>
              <a:rPr lang="en-IN" sz="2800" spc="-1" baseline="30000" dirty="0">
                <a:latin typeface="Product Sans" panose="020B0503030502040203" pitchFamily="34" charset="0"/>
                <a:ea typeface="Roboto" panose="02000000000000000000" pitchFamily="2" charset="0"/>
              </a:rPr>
              <a:t>rd</a:t>
            </a:r>
            <a:r>
              <a:rPr lang="en-IN" sz="2800" spc="-1" dirty="0">
                <a:latin typeface="Product Sans" panose="020B0503030502040203" pitchFamily="34" charset="0"/>
                <a:ea typeface="Roboto" panose="02000000000000000000" pitchFamily="2" charset="0"/>
              </a:rPr>
              <a:t> part </a:t>
            </a:r>
            <a:endParaRPr lang="en-IN" sz="2800" dirty="0"/>
          </a:p>
        </p:txBody>
      </p:sp>
      <p:grpSp>
        <p:nvGrpSpPr>
          <p:cNvPr id="12" name="Group 1">
            <a:extLst>
              <a:ext uri="{FF2B5EF4-FFF2-40B4-BE49-F238E27FC236}">
                <a16:creationId xmlns:a16="http://schemas.microsoft.com/office/drawing/2014/main" id="{11F22104-09BB-498E-B164-DFC5C14851A8}"/>
              </a:ext>
            </a:extLst>
          </p:cNvPr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13" name="CustomShape 2">
              <a:extLst>
                <a:ext uri="{FF2B5EF4-FFF2-40B4-BE49-F238E27FC236}">
                  <a16:creationId xmlns:a16="http://schemas.microsoft.com/office/drawing/2014/main" id="{63B40129-C443-47FE-8293-DF8E7DE39D07}"/>
                </a:ext>
              </a:extLst>
            </p:cNvPr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" name="CustomShape 3">
              <a:extLst>
                <a:ext uri="{FF2B5EF4-FFF2-40B4-BE49-F238E27FC236}">
                  <a16:creationId xmlns:a16="http://schemas.microsoft.com/office/drawing/2014/main" id="{A10E0FD2-3EC2-41BB-922A-AF0F45129F47}"/>
                </a:ext>
              </a:extLst>
            </p:cNvPr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  <p:extLst>
      <p:ext uri="{BB962C8B-B14F-4D97-AF65-F5344CB8AC3E}">
        <p14:creationId xmlns:p14="http://schemas.microsoft.com/office/powerpoint/2010/main" val="2261409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5"/>
          <p:cNvSpPr txBox="1"/>
          <p:nvPr/>
        </p:nvSpPr>
        <p:spPr>
          <a:xfrm>
            <a:off x="11638080" y="6226200"/>
            <a:ext cx="55368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9F7D8B0D-4A70-43B8-9C07-AD0476E78D1B}" type="slidenum">
              <a:rPr lang="en-IN" sz="1800" b="0" strike="noStrike" spc="-1">
                <a:solidFill>
                  <a:srgbClr val="000000"/>
                </a:solidFill>
                <a:latin typeface="Calibri"/>
              </a:rPr>
              <a:t>13</a:t>
            </a:fld>
            <a:endParaRPr lang="en-IN" sz="1800" b="0" strike="noStrike" spc="-1">
              <a:latin typeface="Times New Roman"/>
            </a:endParaRPr>
          </a:p>
        </p:txBody>
      </p:sp>
      <p:sp>
        <p:nvSpPr>
          <p:cNvPr id="11" name="CustomShape 7">
            <a:extLst>
              <a:ext uri="{FF2B5EF4-FFF2-40B4-BE49-F238E27FC236}">
                <a16:creationId xmlns:a16="http://schemas.microsoft.com/office/drawing/2014/main" id="{9C15BA17-A217-4795-98E0-FFA3556462BB}"/>
              </a:ext>
            </a:extLst>
          </p:cNvPr>
          <p:cNvSpPr/>
          <p:nvPr/>
        </p:nvSpPr>
        <p:spPr>
          <a:xfrm>
            <a:off x="5531619" y="3089776"/>
            <a:ext cx="4764480" cy="67844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200" b="0" strike="noStrike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The works.</a:t>
            </a:r>
            <a:endParaRPr lang="en-IN" sz="3200" b="0" strike="noStrike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  <a:p>
            <a:pPr marL="360">
              <a:lnSpc>
                <a:spcPct val="100000"/>
              </a:lnSpc>
              <a:buClr>
                <a:srgbClr val="000000"/>
              </a:buClr>
            </a:pPr>
            <a:endParaRPr lang="en-IN" spc="-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0166E3F-16B4-4D75-A542-D53B65742EE8}"/>
              </a:ext>
            </a:extLst>
          </p:cNvPr>
          <p:cNvGrpSpPr/>
          <p:nvPr/>
        </p:nvGrpSpPr>
        <p:grpSpPr>
          <a:xfrm>
            <a:off x="3950641" y="2859466"/>
            <a:ext cx="1151456" cy="1151456"/>
            <a:chOff x="386192" y="3464731"/>
            <a:chExt cx="1151456" cy="1151456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62F1BE8-03D0-479A-B1DB-80BFF6B99C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6192" y="3464731"/>
              <a:ext cx="1151456" cy="1151456"/>
            </a:xfrm>
            <a:prstGeom prst="ellipse">
              <a:avLst/>
            </a:prstGeom>
            <a:solidFill>
              <a:srgbClr val="00E676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25400" dir="5400000" algn="ctr" rotWithShape="0">
                <a:srgbClr val="000000">
                  <a:alpha val="3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 84">
              <a:extLst>
                <a:ext uri="{FF2B5EF4-FFF2-40B4-BE49-F238E27FC236}">
                  <a16:creationId xmlns:a16="http://schemas.microsoft.com/office/drawing/2014/main" id="{17D6E21A-0721-4333-9C22-3F1BCF8AE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5714" y="3894253"/>
              <a:ext cx="292412" cy="292412"/>
            </a:xfrm>
            <a:custGeom>
              <a:avLst/>
              <a:gdLst>
                <a:gd name="T0" fmla="*/ 401 w 455"/>
                <a:gd name="T1" fmla="*/ 0 h 455"/>
                <a:gd name="T2" fmla="*/ 48 w 455"/>
                <a:gd name="T3" fmla="*/ 0 h 455"/>
                <a:gd name="T4" fmla="*/ 0 w 455"/>
                <a:gd name="T5" fmla="*/ 53 h 455"/>
                <a:gd name="T6" fmla="*/ 0 w 455"/>
                <a:gd name="T7" fmla="*/ 406 h 455"/>
                <a:gd name="T8" fmla="*/ 48 w 455"/>
                <a:gd name="T9" fmla="*/ 454 h 455"/>
                <a:gd name="T10" fmla="*/ 401 w 455"/>
                <a:gd name="T11" fmla="*/ 454 h 455"/>
                <a:gd name="T12" fmla="*/ 454 w 455"/>
                <a:gd name="T13" fmla="*/ 406 h 455"/>
                <a:gd name="T14" fmla="*/ 454 w 455"/>
                <a:gd name="T15" fmla="*/ 53 h 455"/>
                <a:gd name="T16" fmla="*/ 401 w 455"/>
                <a:gd name="T17" fmla="*/ 0 h 455"/>
                <a:gd name="T18" fmla="*/ 353 w 455"/>
                <a:gd name="T19" fmla="*/ 154 h 455"/>
                <a:gd name="T20" fmla="*/ 96 w 455"/>
                <a:gd name="T21" fmla="*/ 154 h 455"/>
                <a:gd name="T22" fmla="*/ 96 w 455"/>
                <a:gd name="T23" fmla="*/ 101 h 455"/>
                <a:gd name="T24" fmla="*/ 353 w 455"/>
                <a:gd name="T25" fmla="*/ 101 h 455"/>
                <a:gd name="T26" fmla="*/ 353 w 455"/>
                <a:gd name="T27" fmla="*/ 154 h 455"/>
                <a:gd name="T28" fmla="*/ 353 w 455"/>
                <a:gd name="T29" fmla="*/ 251 h 455"/>
                <a:gd name="T30" fmla="*/ 96 w 455"/>
                <a:gd name="T31" fmla="*/ 251 h 455"/>
                <a:gd name="T32" fmla="*/ 96 w 455"/>
                <a:gd name="T33" fmla="*/ 203 h 455"/>
                <a:gd name="T34" fmla="*/ 353 w 455"/>
                <a:gd name="T35" fmla="*/ 203 h 455"/>
                <a:gd name="T36" fmla="*/ 353 w 455"/>
                <a:gd name="T37" fmla="*/ 251 h 455"/>
                <a:gd name="T38" fmla="*/ 275 w 455"/>
                <a:gd name="T39" fmla="*/ 353 h 455"/>
                <a:gd name="T40" fmla="*/ 96 w 455"/>
                <a:gd name="T41" fmla="*/ 353 h 455"/>
                <a:gd name="T42" fmla="*/ 96 w 455"/>
                <a:gd name="T43" fmla="*/ 304 h 455"/>
                <a:gd name="T44" fmla="*/ 275 w 455"/>
                <a:gd name="T45" fmla="*/ 304 h 455"/>
                <a:gd name="T46" fmla="*/ 275 w 455"/>
                <a:gd name="T47" fmla="*/ 353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5" h="455">
                  <a:moveTo>
                    <a:pt x="401" y="0"/>
                  </a:moveTo>
                  <a:lnTo>
                    <a:pt x="48" y="0"/>
                  </a:lnTo>
                  <a:cubicBezTo>
                    <a:pt x="19" y="0"/>
                    <a:pt x="0" y="24"/>
                    <a:pt x="0" y="53"/>
                  </a:cubicBezTo>
                  <a:lnTo>
                    <a:pt x="0" y="406"/>
                  </a:lnTo>
                  <a:cubicBezTo>
                    <a:pt x="0" y="435"/>
                    <a:pt x="19" y="454"/>
                    <a:pt x="48" y="454"/>
                  </a:cubicBezTo>
                  <a:lnTo>
                    <a:pt x="401" y="454"/>
                  </a:lnTo>
                  <a:cubicBezTo>
                    <a:pt x="430" y="454"/>
                    <a:pt x="454" y="435"/>
                    <a:pt x="454" y="406"/>
                  </a:cubicBezTo>
                  <a:lnTo>
                    <a:pt x="454" y="53"/>
                  </a:lnTo>
                  <a:cubicBezTo>
                    <a:pt x="454" y="24"/>
                    <a:pt x="430" y="0"/>
                    <a:pt x="401" y="0"/>
                  </a:cubicBezTo>
                  <a:close/>
                  <a:moveTo>
                    <a:pt x="353" y="154"/>
                  </a:moveTo>
                  <a:lnTo>
                    <a:pt x="96" y="154"/>
                  </a:lnTo>
                  <a:lnTo>
                    <a:pt x="96" y="101"/>
                  </a:lnTo>
                  <a:lnTo>
                    <a:pt x="353" y="101"/>
                  </a:lnTo>
                  <a:lnTo>
                    <a:pt x="353" y="154"/>
                  </a:lnTo>
                  <a:close/>
                  <a:moveTo>
                    <a:pt x="353" y="251"/>
                  </a:moveTo>
                  <a:lnTo>
                    <a:pt x="96" y="251"/>
                  </a:lnTo>
                  <a:lnTo>
                    <a:pt x="96" y="203"/>
                  </a:lnTo>
                  <a:lnTo>
                    <a:pt x="353" y="203"/>
                  </a:lnTo>
                  <a:lnTo>
                    <a:pt x="353" y="251"/>
                  </a:lnTo>
                  <a:close/>
                  <a:moveTo>
                    <a:pt x="275" y="353"/>
                  </a:moveTo>
                  <a:lnTo>
                    <a:pt x="96" y="353"/>
                  </a:lnTo>
                  <a:lnTo>
                    <a:pt x="96" y="304"/>
                  </a:lnTo>
                  <a:lnTo>
                    <a:pt x="275" y="304"/>
                  </a:lnTo>
                  <a:lnTo>
                    <a:pt x="275" y="3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5222246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1"/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77" name="CustomShape 2"/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" name="CustomShape 3"/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0" name="TextShape 5"/>
          <p:cNvSpPr txBox="1"/>
          <p:nvPr/>
        </p:nvSpPr>
        <p:spPr>
          <a:xfrm>
            <a:off x="11638080" y="6226200"/>
            <a:ext cx="55368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583BDDE9-9B76-43CB-9867-27A9B424F821}" type="slidenum">
              <a:rPr lang="en-IN" sz="1800" b="0" strike="noStrike" spc="-1">
                <a:solidFill>
                  <a:srgbClr val="000000"/>
                </a:solidFill>
                <a:latin typeface="Calibri"/>
              </a:rPr>
              <a:t>14</a:t>
            </a:fld>
            <a:endParaRPr lang="en-IN" sz="1800" b="0" strike="noStrike" spc="-1">
              <a:latin typeface="Times New Roman"/>
            </a:endParaRPr>
          </a:p>
        </p:txBody>
      </p:sp>
      <p:sp>
        <p:nvSpPr>
          <p:cNvPr id="8" name="TextShape 4">
            <a:extLst>
              <a:ext uri="{FF2B5EF4-FFF2-40B4-BE49-F238E27FC236}">
                <a16:creationId xmlns:a16="http://schemas.microsoft.com/office/drawing/2014/main" id="{44E0BFA1-AB2C-49C4-B7F7-B26DDAE4F474}"/>
              </a:ext>
            </a:extLst>
          </p:cNvPr>
          <p:cNvSpPr txBox="1"/>
          <p:nvPr/>
        </p:nvSpPr>
        <p:spPr>
          <a:xfrm>
            <a:off x="312091" y="613903"/>
            <a:ext cx="3611160" cy="431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spc="-1" dirty="0" err="1">
                <a:solidFill>
                  <a:srgbClr val="000000"/>
                </a:solidFill>
                <a:latin typeface="Product Sans" panose="020B0503030502040203" pitchFamily="34" charset="0"/>
              </a:rPr>
              <a:t>NetrAI</a:t>
            </a:r>
            <a:endParaRPr lang="en-US" sz="4400" b="0" strike="noStrike" spc="-1" dirty="0">
              <a:solidFill>
                <a:srgbClr val="000000"/>
              </a:solidFill>
              <a:latin typeface="Product Sans" panose="020B0503030502040203" pitchFamily="34" charset="0"/>
            </a:endParaRPr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8FB8E18-1AF6-47AF-BC26-E751EE3F03A6}"/>
              </a:ext>
            </a:extLst>
          </p:cNvPr>
          <p:cNvSpPr/>
          <p:nvPr/>
        </p:nvSpPr>
        <p:spPr>
          <a:xfrm>
            <a:off x="312091" y="211115"/>
            <a:ext cx="2208600" cy="49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IN" sz="2200" b="0" strike="noStrike" spc="-1" dirty="0">
                <a:solidFill>
                  <a:srgbClr val="00AC58"/>
                </a:solidFill>
                <a:latin typeface="Product Sans" panose="020B0503030502040203" pitchFamily="34" charset="0"/>
                <a:ea typeface="Roboto Light"/>
              </a:rPr>
              <a:t>IDEA</a:t>
            </a:r>
            <a:endParaRPr lang="en-IN" sz="2200" b="0" strike="noStrike" spc="-1" dirty="0">
              <a:latin typeface="Product Sans" panose="020B050303050204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95EF4C-50A3-4FC7-A9A4-07CB8DDEB792}"/>
              </a:ext>
            </a:extLst>
          </p:cNvPr>
          <p:cNvSpPr/>
          <p:nvPr/>
        </p:nvSpPr>
        <p:spPr>
          <a:xfrm>
            <a:off x="1416391" y="2817542"/>
            <a:ext cx="840949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  <a:latin typeface="Product Sans" panose="020B0503030502040203" pitchFamily="34" charset="0"/>
              </a:rPr>
              <a:t>Object Identification</a:t>
            </a:r>
            <a:r>
              <a:rPr lang="en-US" sz="2400" dirty="0">
                <a:solidFill>
                  <a:srgbClr val="000000"/>
                </a:solidFill>
                <a:latin typeface="Product Sans" panose="020B0503030502040203" pitchFamily="34" charset="0"/>
              </a:rPr>
              <a:t>: Azure Cognitive Services (Cloud)</a:t>
            </a:r>
          </a:p>
          <a:p>
            <a:r>
              <a:rPr lang="en-US" sz="2400" b="1" dirty="0">
                <a:solidFill>
                  <a:srgbClr val="000000"/>
                </a:solidFill>
                <a:latin typeface="Product Sans" panose="020B0503030502040203" pitchFamily="34" charset="0"/>
              </a:rPr>
              <a:t>Text Detection</a:t>
            </a:r>
            <a:r>
              <a:rPr lang="en-US" sz="2400" dirty="0">
                <a:solidFill>
                  <a:srgbClr val="000000"/>
                </a:solidFill>
                <a:latin typeface="Product Sans" panose="020B0503030502040203" pitchFamily="34" charset="0"/>
              </a:rPr>
              <a:t>: googles’ ML vision Library (Offline)</a:t>
            </a:r>
            <a:endParaRPr lang="en-US" sz="2400" b="1" dirty="0">
              <a:solidFill>
                <a:srgbClr val="000000"/>
              </a:solidFill>
              <a:latin typeface="Product Sans" panose="020B0503030502040203" pitchFamily="34" charset="0"/>
            </a:endParaRPr>
          </a:p>
          <a:p>
            <a:r>
              <a:rPr lang="en-US" sz="2400" b="1" dirty="0">
                <a:latin typeface="Product Sans" panose="020B0503030502040203" pitchFamily="34" charset="0"/>
              </a:rPr>
              <a:t>Text To Speech</a:t>
            </a:r>
            <a:r>
              <a:rPr lang="en-US" sz="2400" dirty="0">
                <a:latin typeface="Product Sans" panose="020B0503030502040203" pitchFamily="34" charset="0"/>
              </a:rPr>
              <a:t>: gTTS(Google Text to Speech) (Offline)</a:t>
            </a:r>
          </a:p>
        </p:txBody>
      </p:sp>
    </p:spTree>
    <p:extLst>
      <p:ext uri="{BB962C8B-B14F-4D97-AF65-F5344CB8AC3E}">
        <p14:creationId xmlns:p14="http://schemas.microsoft.com/office/powerpoint/2010/main" val="281579146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roup 1"/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105" name="CustomShape 2"/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" name="CustomShape 3"/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8" name="TextShape 5"/>
          <p:cNvSpPr txBox="1"/>
          <p:nvPr/>
        </p:nvSpPr>
        <p:spPr>
          <a:xfrm>
            <a:off x="11638080" y="6226200"/>
            <a:ext cx="55368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6FD46DE9-FA5D-499C-83BB-D5AF566164F7}" type="slidenum">
              <a:rPr lang="en-IN" sz="1800" b="0" strike="noStrike" spc="-1">
                <a:solidFill>
                  <a:srgbClr val="000000"/>
                </a:solidFill>
                <a:latin typeface="Calibri"/>
              </a:rPr>
              <a:t>15</a:t>
            </a:fld>
            <a:endParaRPr lang="en-IN" sz="1800" b="0" strike="noStrike" spc="-1">
              <a:latin typeface="Times New Roman"/>
            </a:endParaRPr>
          </a:p>
        </p:txBody>
      </p:sp>
      <p:sp>
        <p:nvSpPr>
          <p:cNvPr id="110" name="CustomShape 7"/>
          <p:cNvSpPr/>
          <p:nvPr/>
        </p:nvSpPr>
        <p:spPr>
          <a:xfrm>
            <a:off x="1482652" y="2817542"/>
            <a:ext cx="7694280" cy="32258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60">
              <a:lnSpc>
                <a:spcPct val="100000"/>
              </a:lnSpc>
              <a:buClr>
                <a:srgbClr val="000000"/>
              </a:buClr>
            </a:pPr>
            <a:r>
              <a:rPr lang="en-IN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Dataset </a:t>
            </a:r>
          </a:p>
          <a:p>
            <a:pPr marL="360">
              <a:lnSpc>
                <a:spcPct val="100000"/>
              </a:lnSpc>
              <a:buClr>
                <a:srgbClr val="000000"/>
              </a:buClr>
            </a:pPr>
            <a:endParaRPr lang="en-IN" spc="-1" dirty="0">
              <a:solidFill>
                <a:srgbClr val="000000"/>
              </a:solidFill>
              <a:latin typeface="Product Sans" panose="020B0503030502040203" pitchFamily="34" charset="0"/>
              <a:ea typeface="Roboto" panose="02000000000000000000" pitchFamily="2" charset="0"/>
            </a:endParaRPr>
          </a:p>
          <a:p>
            <a:pPr marL="286110" indent="-28575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Expiry dates are printed in different conventions and on different backgrounds. So, expiry identification is very limited for now.</a:t>
            </a:r>
            <a:endParaRPr lang="en-IN" sz="1800" b="0" strike="noStrike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  <a:p>
            <a:pPr marL="286110" indent="-28575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IN" sz="1800" b="0" strike="noStrike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  <a:p>
            <a:pPr marL="360">
              <a:lnSpc>
                <a:spcPct val="100000"/>
              </a:lnSpc>
              <a:buClr>
                <a:srgbClr val="000000"/>
              </a:buClr>
            </a:pP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Survey</a:t>
            </a:r>
          </a:p>
          <a:p>
            <a:pPr marL="360">
              <a:lnSpc>
                <a:spcPct val="100000"/>
              </a:lnSpc>
              <a:buClr>
                <a:srgbClr val="000000"/>
              </a:buClr>
            </a:pPr>
            <a:endParaRPr lang="en-IN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  <a:p>
            <a:pPr marL="286110" indent="-28575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IN" sz="1800" b="0" strike="noStrike" spc="-1" dirty="0">
                <a:latin typeface="Product Sans" panose="020B0503030502040203" pitchFamily="34" charset="0"/>
                <a:ea typeface="Roboto" panose="02000000000000000000" pitchFamily="2" charset="0"/>
              </a:rPr>
              <a:t>UI might be a bit challenging for the user because of lack of feedback.</a:t>
            </a:r>
          </a:p>
        </p:txBody>
      </p:sp>
      <p:sp>
        <p:nvSpPr>
          <p:cNvPr id="11" name="TextShape 4">
            <a:extLst>
              <a:ext uri="{FF2B5EF4-FFF2-40B4-BE49-F238E27FC236}">
                <a16:creationId xmlns:a16="http://schemas.microsoft.com/office/drawing/2014/main" id="{7C756373-A2DB-4558-B142-968482C55660}"/>
              </a:ext>
            </a:extLst>
          </p:cNvPr>
          <p:cNvSpPr txBox="1"/>
          <p:nvPr/>
        </p:nvSpPr>
        <p:spPr>
          <a:xfrm>
            <a:off x="312091" y="613903"/>
            <a:ext cx="3611160" cy="431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spc="-1" dirty="0" err="1">
                <a:solidFill>
                  <a:srgbClr val="000000"/>
                </a:solidFill>
                <a:latin typeface="Product Sans" panose="020B0503030502040203" pitchFamily="34" charset="0"/>
              </a:rPr>
              <a:t>NetrAI</a:t>
            </a:r>
            <a:endParaRPr lang="en-US" sz="4400" b="0" strike="noStrike" spc="-1" dirty="0">
              <a:solidFill>
                <a:srgbClr val="000000"/>
              </a:solidFill>
              <a:latin typeface="Product Sans" panose="020B0503030502040203" pitchFamily="34" charset="0"/>
            </a:endParaRPr>
          </a:p>
        </p:txBody>
      </p:sp>
      <p:sp>
        <p:nvSpPr>
          <p:cNvPr id="12" name="CustomShape 6">
            <a:extLst>
              <a:ext uri="{FF2B5EF4-FFF2-40B4-BE49-F238E27FC236}">
                <a16:creationId xmlns:a16="http://schemas.microsoft.com/office/drawing/2014/main" id="{5BD942CB-C2EF-4DBF-94E5-875A6F9D7153}"/>
              </a:ext>
            </a:extLst>
          </p:cNvPr>
          <p:cNvSpPr/>
          <p:nvPr/>
        </p:nvSpPr>
        <p:spPr>
          <a:xfrm>
            <a:off x="312091" y="211115"/>
            <a:ext cx="2208600" cy="49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IN" sz="2200" b="0" strike="noStrike" spc="-1" dirty="0">
                <a:solidFill>
                  <a:srgbClr val="00AC58"/>
                </a:solidFill>
                <a:latin typeface="Product Sans" panose="020B0503030502040203" pitchFamily="34" charset="0"/>
                <a:ea typeface="Roboto Light"/>
              </a:rPr>
              <a:t>IDEA</a:t>
            </a:r>
            <a:endParaRPr lang="en-IN" sz="2200" b="0" strike="noStrike" spc="-1" dirty="0">
              <a:latin typeface="Product Sans" panose="020B050303050204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6F543B-F19C-4E39-B017-4F9A772327D2}"/>
              </a:ext>
            </a:extLst>
          </p:cNvPr>
          <p:cNvSpPr/>
          <p:nvPr/>
        </p:nvSpPr>
        <p:spPr>
          <a:xfrm>
            <a:off x="838371" y="2105903"/>
            <a:ext cx="19867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Roadblocks</a:t>
            </a:r>
            <a:endParaRPr lang="en-US" sz="2800"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1"/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98" name="CustomShape 2"/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" name="CustomShape 3"/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1" name="TextShape 5"/>
          <p:cNvSpPr txBox="1"/>
          <p:nvPr/>
        </p:nvSpPr>
        <p:spPr>
          <a:xfrm>
            <a:off x="11638320" y="6857213"/>
            <a:ext cx="55368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2E0522C0-F86E-4B05-97FE-2320E0A70AB5}" type="slidenum">
              <a:rPr lang="en-IN" sz="1800" b="0" strike="noStrike" spc="-1">
                <a:solidFill>
                  <a:srgbClr val="000000"/>
                </a:solidFill>
                <a:latin typeface="Calibri"/>
              </a:rPr>
              <a:t>16</a:t>
            </a:fld>
            <a:endParaRPr lang="en-IN" sz="1800" b="0" strike="noStrike" spc="-1">
              <a:latin typeface="Times New Roman"/>
            </a:endParaRPr>
          </a:p>
        </p:txBody>
      </p:sp>
      <p:sp>
        <p:nvSpPr>
          <p:cNvPr id="103" name="CustomShape 7"/>
          <p:cNvSpPr/>
          <p:nvPr/>
        </p:nvSpPr>
        <p:spPr>
          <a:xfrm>
            <a:off x="1416631" y="2748560"/>
            <a:ext cx="6269870" cy="20303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pc="-1" dirty="0">
                <a:latin typeface="Product Sans" panose="020B0503030502040203" pitchFamily="34" charset="0"/>
                <a:ea typeface="Roboto Light" panose="02000000000000000000" pitchFamily="2" charset="0"/>
              </a:rPr>
              <a:t>None of the data will be stored on cloud.</a:t>
            </a:r>
          </a:p>
          <a:p>
            <a:pPr>
              <a:lnSpc>
                <a:spcPct val="100000"/>
              </a:lnSpc>
            </a:pPr>
            <a:r>
              <a:rPr lang="en-IN" spc="-1" dirty="0">
                <a:latin typeface="Product Sans" panose="020B0503030502040203" pitchFamily="34" charset="0"/>
                <a:ea typeface="Roboto Light" panose="02000000000000000000" pitchFamily="2" charset="0"/>
              </a:rPr>
              <a:t>All the data will be stored locally.</a:t>
            </a:r>
            <a:endParaRPr lang="en-IN" sz="1800" b="0" strike="noStrike" spc="-1" dirty="0">
              <a:latin typeface="Product Sans" panose="020B0503030502040203" pitchFamily="34" charset="0"/>
              <a:ea typeface="Roboto Light" panose="02000000000000000000" pitchFamily="2" charset="0"/>
            </a:endParaRPr>
          </a:p>
        </p:txBody>
      </p:sp>
      <p:sp>
        <p:nvSpPr>
          <p:cNvPr id="11" name="TextShape 4">
            <a:extLst>
              <a:ext uri="{FF2B5EF4-FFF2-40B4-BE49-F238E27FC236}">
                <a16:creationId xmlns:a16="http://schemas.microsoft.com/office/drawing/2014/main" id="{37112DA9-18DF-423B-A226-DAB7205F4661}"/>
              </a:ext>
            </a:extLst>
          </p:cNvPr>
          <p:cNvSpPr txBox="1"/>
          <p:nvPr/>
        </p:nvSpPr>
        <p:spPr>
          <a:xfrm>
            <a:off x="312091" y="613903"/>
            <a:ext cx="3611160" cy="431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spc="-1" dirty="0" err="1">
                <a:solidFill>
                  <a:srgbClr val="000000"/>
                </a:solidFill>
                <a:latin typeface="Product Sans" panose="020B0503030502040203" pitchFamily="34" charset="0"/>
              </a:rPr>
              <a:t>NetrAI</a:t>
            </a:r>
            <a:endParaRPr lang="en-US" sz="4400" b="0" strike="noStrike" spc="-1" dirty="0">
              <a:solidFill>
                <a:srgbClr val="000000"/>
              </a:solidFill>
              <a:latin typeface="Product Sans" panose="020B0503030502040203" pitchFamily="34" charset="0"/>
            </a:endParaRPr>
          </a:p>
        </p:txBody>
      </p:sp>
      <p:sp>
        <p:nvSpPr>
          <p:cNvPr id="12" name="CustomShape 6">
            <a:extLst>
              <a:ext uri="{FF2B5EF4-FFF2-40B4-BE49-F238E27FC236}">
                <a16:creationId xmlns:a16="http://schemas.microsoft.com/office/drawing/2014/main" id="{40C15728-968F-4844-8565-38F35F898F4D}"/>
              </a:ext>
            </a:extLst>
          </p:cNvPr>
          <p:cNvSpPr/>
          <p:nvPr/>
        </p:nvSpPr>
        <p:spPr>
          <a:xfrm>
            <a:off x="312091" y="211115"/>
            <a:ext cx="2208600" cy="49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IN" sz="2200" b="0" strike="noStrike" spc="-1" dirty="0">
                <a:solidFill>
                  <a:srgbClr val="00AC58"/>
                </a:solidFill>
                <a:latin typeface="Product Sans" panose="020B0503030502040203" pitchFamily="34" charset="0"/>
                <a:ea typeface="Roboto Light"/>
              </a:rPr>
              <a:t>IDEA</a:t>
            </a:r>
            <a:endParaRPr lang="en-IN" sz="2200" b="0" strike="noStrike" spc="-1" dirty="0">
              <a:latin typeface="Product Sans" panose="020B050303050204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E43285-388D-4CD3-8F58-FFDA311A4AA1}"/>
              </a:ext>
            </a:extLst>
          </p:cNvPr>
          <p:cNvSpPr/>
          <p:nvPr/>
        </p:nvSpPr>
        <p:spPr>
          <a:xfrm>
            <a:off x="935753" y="2078984"/>
            <a:ext cx="16200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en-IN" sz="2800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PRIVACY</a:t>
            </a:r>
            <a:endParaRPr lang="en-IN" sz="2800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 1"/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112" name="CustomShape 2"/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" name="CustomShape 3"/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15" name="TextShape 5"/>
          <p:cNvSpPr txBox="1"/>
          <p:nvPr/>
        </p:nvSpPr>
        <p:spPr>
          <a:xfrm>
            <a:off x="11638080" y="6226200"/>
            <a:ext cx="55368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948C5144-BA2E-4B62-9ED5-B526037B9BDE}" type="slidenum">
              <a:rPr lang="en-IN" sz="1800" b="0" strike="noStrike" spc="-1">
                <a:solidFill>
                  <a:srgbClr val="000000"/>
                </a:solidFill>
                <a:latin typeface="Calibri"/>
              </a:rPr>
              <a:t>17</a:t>
            </a:fld>
            <a:endParaRPr lang="en-IN" sz="1800" b="0" strike="noStrike" spc="-1">
              <a:latin typeface="Times New Roman"/>
            </a:endParaRPr>
          </a:p>
        </p:txBody>
      </p:sp>
      <p:sp>
        <p:nvSpPr>
          <p:cNvPr id="117" name="CustomShape 7"/>
          <p:cNvSpPr/>
          <p:nvPr/>
        </p:nvSpPr>
        <p:spPr>
          <a:xfrm>
            <a:off x="1610200" y="2830269"/>
            <a:ext cx="7760216" cy="386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200" strike="noStrike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Minimal Amount that everyone can afford.</a:t>
            </a:r>
            <a:endParaRPr lang="en-IN" sz="2200" spc="-1" dirty="0">
              <a:solidFill>
                <a:srgbClr val="000000"/>
              </a:solidFill>
              <a:latin typeface="Product Sans" panose="020B0503030502040203" pitchFamily="34" charset="0"/>
              <a:ea typeface="Roboto" panose="02000000000000000000" pitchFamily="2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200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Cloud Services need to be paid.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200" strike="noStrike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Continuous bug free updates.</a:t>
            </a:r>
          </a:p>
        </p:txBody>
      </p:sp>
      <p:sp>
        <p:nvSpPr>
          <p:cNvPr id="11" name="TextShape 4">
            <a:extLst>
              <a:ext uri="{FF2B5EF4-FFF2-40B4-BE49-F238E27FC236}">
                <a16:creationId xmlns:a16="http://schemas.microsoft.com/office/drawing/2014/main" id="{5D2F1ED9-72F5-415A-93FD-3588EE1A8A6E}"/>
              </a:ext>
            </a:extLst>
          </p:cNvPr>
          <p:cNvSpPr txBox="1"/>
          <p:nvPr/>
        </p:nvSpPr>
        <p:spPr>
          <a:xfrm>
            <a:off x="312091" y="613903"/>
            <a:ext cx="3611160" cy="431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spc="-1" dirty="0" err="1">
                <a:solidFill>
                  <a:srgbClr val="000000"/>
                </a:solidFill>
                <a:latin typeface="Product Sans" panose="020B0503030502040203" pitchFamily="34" charset="0"/>
              </a:rPr>
              <a:t>NetrAI</a:t>
            </a:r>
            <a:endParaRPr lang="en-US" sz="4400" b="0" strike="noStrike" spc="-1" dirty="0">
              <a:solidFill>
                <a:srgbClr val="000000"/>
              </a:solidFill>
              <a:latin typeface="Product Sans" panose="020B0503030502040203" pitchFamily="34" charset="0"/>
            </a:endParaRPr>
          </a:p>
        </p:txBody>
      </p:sp>
      <p:sp>
        <p:nvSpPr>
          <p:cNvPr id="12" name="CustomShape 6">
            <a:extLst>
              <a:ext uri="{FF2B5EF4-FFF2-40B4-BE49-F238E27FC236}">
                <a16:creationId xmlns:a16="http://schemas.microsoft.com/office/drawing/2014/main" id="{397C5B10-58CD-423E-B0C8-78419A5D52BB}"/>
              </a:ext>
            </a:extLst>
          </p:cNvPr>
          <p:cNvSpPr/>
          <p:nvPr/>
        </p:nvSpPr>
        <p:spPr>
          <a:xfrm>
            <a:off x="312091" y="211115"/>
            <a:ext cx="2208600" cy="49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IN" sz="2200" b="0" strike="noStrike" spc="-1" dirty="0">
                <a:solidFill>
                  <a:srgbClr val="00AC58"/>
                </a:solidFill>
                <a:latin typeface="Product Sans" panose="020B0503030502040203" pitchFamily="34" charset="0"/>
                <a:ea typeface="Roboto Light"/>
              </a:rPr>
              <a:t>IDEA</a:t>
            </a:r>
            <a:endParaRPr lang="en-IN" sz="2200" b="0" strike="noStrike" spc="-1" dirty="0">
              <a:latin typeface="Product Sans" panose="020B050303050204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A9B091-0FAE-4108-B107-7AF93C92A04C}"/>
              </a:ext>
            </a:extLst>
          </p:cNvPr>
          <p:cNvSpPr/>
          <p:nvPr/>
        </p:nvSpPr>
        <p:spPr>
          <a:xfrm>
            <a:off x="940579" y="2257128"/>
            <a:ext cx="31602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How much will it cost?</a:t>
            </a:r>
            <a:endParaRPr lang="en-US" sz="2400" b="1" dirty="0">
              <a:latin typeface="Product Sans" panose="020B05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7645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 1"/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112" name="CustomShape 2"/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" name="CustomShape 3"/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15" name="TextShape 5"/>
          <p:cNvSpPr txBox="1"/>
          <p:nvPr/>
        </p:nvSpPr>
        <p:spPr>
          <a:xfrm>
            <a:off x="11638080" y="6226200"/>
            <a:ext cx="55368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948C5144-BA2E-4B62-9ED5-B526037B9BDE}" type="slidenum">
              <a:rPr lang="en-IN" sz="1800" b="0" strike="noStrike" spc="-1">
                <a:solidFill>
                  <a:srgbClr val="000000"/>
                </a:solidFill>
                <a:latin typeface="Calibri"/>
              </a:rPr>
              <a:t>18</a:t>
            </a:fld>
            <a:endParaRPr lang="en-IN" sz="1800" b="0" strike="noStrike" spc="-1">
              <a:latin typeface="Times New Roman"/>
            </a:endParaRPr>
          </a:p>
        </p:txBody>
      </p:sp>
      <p:sp>
        <p:nvSpPr>
          <p:cNvPr id="117" name="CustomShape 7"/>
          <p:cNvSpPr/>
          <p:nvPr/>
        </p:nvSpPr>
        <p:spPr>
          <a:xfrm>
            <a:off x="1416391" y="2540030"/>
            <a:ext cx="7954025" cy="32009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200" b="1" strike="noStrike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Yes, it can scale further.</a:t>
            </a:r>
          </a:p>
          <a:p>
            <a:pPr>
              <a:lnSpc>
                <a:spcPct val="100000"/>
              </a:lnSpc>
            </a:pPr>
            <a:endParaRPr lang="en-IN" sz="2200" b="1" strike="noStrike" spc="-1" dirty="0">
              <a:solidFill>
                <a:srgbClr val="000000"/>
              </a:solidFill>
              <a:latin typeface="Product Sans" panose="020B0503030502040203" pitchFamily="34" charset="0"/>
              <a:ea typeface="Roboto" panose="02000000000000000000" pitchFamily="2" charset="0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In future, we would be looking to solve more problems.</a:t>
            </a:r>
          </a:p>
          <a:p>
            <a:pPr marL="743040" lvl="1" indent="-285480">
              <a:buClr>
                <a:srgbClr val="000000"/>
              </a:buClr>
              <a:buFont typeface="Arial"/>
              <a:buChar char="•"/>
            </a:pPr>
            <a:r>
              <a:rPr lang="en-IN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Facilitating a visually impaired person to use a ATM can be solved in future.</a:t>
            </a:r>
          </a:p>
          <a:p>
            <a:pPr marL="743040" lvl="1" indent="-285480">
              <a:buClr>
                <a:srgbClr val="000000"/>
              </a:buClr>
              <a:buFont typeface="Arial"/>
              <a:buChar char="•"/>
            </a:pPr>
            <a:r>
              <a:rPr lang="en-IN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Detection of doors and stairs can be taken</a:t>
            </a: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IN" spc="-1" dirty="0">
              <a:solidFill>
                <a:srgbClr val="000000"/>
              </a:solidFill>
              <a:latin typeface="Product Sans" panose="020B0503030502040203" pitchFamily="34" charset="0"/>
              <a:ea typeface="Roboto Light" panose="02000000000000000000" pitchFamily="2" charset="0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We can also add </a:t>
            </a:r>
            <a:r>
              <a:rPr lang="en-IN" spc="-1" dirty="0" err="1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ChatBot</a:t>
            </a:r>
            <a:r>
              <a:rPr lang="en-IN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 in the app for better app navigation.</a:t>
            </a:r>
          </a:p>
        </p:txBody>
      </p:sp>
      <p:sp>
        <p:nvSpPr>
          <p:cNvPr id="11" name="TextShape 4">
            <a:extLst>
              <a:ext uri="{FF2B5EF4-FFF2-40B4-BE49-F238E27FC236}">
                <a16:creationId xmlns:a16="http://schemas.microsoft.com/office/drawing/2014/main" id="{917DD27B-7669-40B4-87F0-9D80A71F76CA}"/>
              </a:ext>
            </a:extLst>
          </p:cNvPr>
          <p:cNvSpPr txBox="1"/>
          <p:nvPr/>
        </p:nvSpPr>
        <p:spPr>
          <a:xfrm>
            <a:off x="312091" y="613903"/>
            <a:ext cx="3611160" cy="431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spc="-1" dirty="0" err="1">
                <a:solidFill>
                  <a:srgbClr val="000000"/>
                </a:solidFill>
                <a:latin typeface="Product Sans" panose="020B0503030502040203" pitchFamily="34" charset="0"/>
              </a:rPr>
              <a:t>NetrAI</a:t>
            </a:r>
            <a:endParaRPr lang="en-US" sz="4400" b="0" strike="noStrike" spc="-1" dirty="0">
              <a:solidFill>
                <a:srgbClr val="000000"/>
              </a:solidFill>
              <a:latin typeface="Product Sans" panose="020B0503030502040203" pitchFamily="34" charset="0"/>
            </a:endParaRPr>
          </a:p>
        </p:txBody>
      </p:sp>
      <p:sp>
        <p:nvSpPr>
          <p:cNvPr id="12" name="CustomShape 6">
            <a:extLst>
              <a:ext uri="{FF2B5EF4-FFF2-40B4-BE49-F238E27FC236}">
                <a16:creationId xmlns:a16="http://schemas.microsoft.com/office/drawing/2014/main" id="{B000F61F-3DB7-4E3D-A284-E7BEE9DEF71E}"/>
              </a:ext>
            </a:extLst>
          </p:cNvPr>
          <p:cNvSpPr/>
          <p:nvPr/>
        </p:nvSpPr>
        <p:spPr>
          <a:xfrm>
            <a:off x="312091" y="211115"/>
            <a:ext cx="2208600" cy="49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IN" sz="2200" b="0" strike="noStrike" spc="-1" dirty="0">
                <a:solidFill>
                  <a:srgbClr val="00AC58"/>
                </a:solidFill>
                <a:latin typeface="Product Sans" panose="020B0503030502040203" pitchFamily="34" charset="0"/>
                <a:ea typeface="Roboto Light"/>
              </a:rPr>
              <a:t>IDEA</a:t>
            </a:r>
            <a:endParaRPr lang="en-IN" sz="2200" b="0" strike="noStrike" spc="-1" dirty="0">
              <a:latin typeface="Product Sans" panose="020B050303050204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B00F0-8BAA-452A-8D64-42060CCB0EB9}"/>
              </a:ext>
            </a:extLst>
          </p:cNvPr>
          <p:cNvSpPr/>
          <p:nvPr/>
        </p:nvSpPr>
        <p:spPr>
          <a:xfrm>
            <a:off x="640088" y="1801052"/>
            <a:ext cx="29551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en-IN" sz="2400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Future of the service</a:t>
            </a:r>
            <a:endParaRPr lang="en-IN" sz="2400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90218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1443135" y="3114777"/>
            <a:ext cx="930573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 err="1">
                <a:solidFill>
                  <a:srgbClr val="000000"/>
                </a:solidFill>
                <a:latin typeface="Product Sans" panose="020B0503030502040203" pitchFamily="34" charset="0"/>
                <a:ea typeface="Roboto Light" charset="0"/>
                <a:cs typeface="Roboto Light" charset="0"/>
              </a:rPr>
              <a:t>Kaze_Kage</a:t>
            </a:r>
            <a:r>
              <a:rPr lang="en-US" sz="4000" dirty="0">
                <a:solidFill>
                  <a:srgbClr val="000000"/>
                </a:solidFill>
                <a:latin typeface="Product Sans" panose="020B0503030502040203" pitchFamily="34" charset="0"/>
                <a:ea typeface="Roboto Light" charset="0"/>
                <a:cs typeface="Roboto Light" charset="0"/>
              </a:rPr>
              <a:t> 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duct Sans" panose="020B0503030502040203" pitchFamily="34" charset="0"/>
                <a:ea typeface="Roboto Light" charset="0"/>
                <a:cs typeface="Roboto Light" charset="0"/>
              </a:rPr>
              <a:t>PowerPoint</a:t>
            </a:r>
          </a:p>
        </p:txBody>
      </p:sp>
      <p:sp>
        <p:nvSpPr>
          <p:cNvPr id="43" name="Rectangle 42"/>
          <p:cNvSpPr/>
          <p:nvPr/>
        </p:nvSpPr>
        <p:spPr>
          <a:xfrm>
            <a:off x="1754155" y="3956307"/>
            <a:ext cx="86836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duct Sans" panose="020B0503030502040203" pitchFamily="34" charset="0"/>
                <a:ea typeface="Roboto Thin" charset="0"/>
                <a:cs typeface="Roboto Thin" charset="0"/>
              </a:rPr>
              <a:t>A presentation on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duct Sans" panose="020B0503030502040203" pitchFamily="34" charset="0"/>
                <a:ea typeface="Roboto Thin" charset="0"/>
                <a:cs typeface="Roboto Thin" charset="0"/>
              </a:rPr>
              <a:t>NetrAI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duct Sans" panose="020B0503030502040203" pitchFamily="34" charset="0"/>
              <a:ea typeface="Roboto Thin" charset="0"/>
              <a:cs typeface="Roboto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39863" y="4851695"/>
            <a:ext cx="33122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000000"/>
                </a:solidFill>
                <a:latin typeface="Product Sans" panose="020B0503030502040203" pitchFamily="34" charset="0"/>
                <a:ea typeface="Roboto Thin" charset="0"/>
                <a:cs typeface="Roboto Thin" charset="0"/>
              </a:rPr>
              <a:t>OCT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duct Sans" panose="020B0503030502040203" pitchFamily="34" charset="0"/>
                <a:ea typeface="Roboto Thin" charset="0"/>
                <a:cs typeface="Roboto Thin" charset="0"/>
              </a:rPr>
              <a:t> 19-20</a:t>
            </a:r>
            <a:r>
              <a:rPr lang="en-US" sz="2400" baseline="30000" dirty="0" err="1">
                <a:solidFill>
                  <a:srgbClr val="000000"/>
                </a:solidFill>
                <a:latin typeface="Product Sans" panose="020B0503030502040203" pitchFamily="34" charset="0"/>
                <a:ea typeface="Roboto Thin" charset="0"/>
                <a:cs typeface="Roboto Thin" charset="0"/>
              </a:rPr>
              <a:t>th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duct Sans" panose="020B0503030502040203" pitchFamily="34" charset="0"/>
                <a:ea typeface="Roboto Thin" charset="0"/>
                <a:cs typeface="Roboto Thin" charset="0"/>
              </a:rPr>
              <a:t>, 2019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1BB7987-B8C9-48B0-A4D1-8B80A6DF4FAD}"/>
              </a:ext>
            </a:extLst>
          </p:cNvPr>
          <p:cNvGrpSpPr/>
          <p:nvPr/>
        </p:nvGrpSpPr>
        <p:grpSpPr>
          <a:xfrm>
            <a:off x="5520272" y="1529598"/>
            <a:ext cx="1151456" cy="1151456"/>
            <a:chOff x="537783" y="3097597"/>
            <a:chExt cx="1151456" cy="1151456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DFC11BF-98B7-4100-9358-95D165D86F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7783" y="3097597"/>
              <a:ext cx="1151456" cy="1151456"/>
            </a:xfrm>
            <a:prstGeom prst="ellipse">
              <a:avLst/>
            </a:prstGeom>
            <a:solidFill>
              <a:srgbClr val="00E676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25400" dir="5400000" algn="ctr" rotWithShape="0">
                <a:srgbClr val="000000">
                  <a:alpha val="3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7" name="Graphic 16" descr="Voice">
              <a:extLst>
                <a:ext uri="{FF2B5EF4-FFF2-40B4-BE49-F238E27FC236}">
                  <a16:creationId xmlns:a16="http://schemas.microsoft.com/office/drawing/2014/main" id="{91A0E9D0-A704-4410-B8A2-46BADA09E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5361" y="3216125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9096638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1"/>
          <p:cNvGrpSpPr/>
          <p:nvPr/>
        </p:nvGrpSpPr>
        <p:grpSpPr>
          <a:xfrm>
            <a:off x="10732320" y="-743760"/>
            <a:ext cx="2202120" cy="2200320"/>
            <a:chOff x="10732320" y="-743760"/>
            <a:chExt cx="2202120" cy="2200320"/>
          </a:xfrm>
        </p:grpSpPr>
        <p:sp>
          <p:nvSpPr>
            <p:cNvPr id="55" name="CustomShape 2"/>
            <p:cNvSpPr/>
            <p:nvPr/>
          </p:nvSpPr>
          <p:spPr>
            <a:xfrm rot="8100000">
              <a:off x="10946880" y="-529200"/>
              <a:ext cx="1035720" cy="103572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" name="CustomShape 3"/>
            <p:cNvSpPr/>
            <p:nvPr/>
          </p:nvSpPr>
          <p:spPr>
            <a:xfrm rot="8100000">
              <a:off x="11622960" y="61920"/>
              <a:ext cx="1037880" cy="12034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7" name="CustomShape 4"/>
          <p:cNvSpPr/>
          <p:nvPr/>
        </p:nvSpPr>
        <p:spPr>
          <a:xfrm rot="18900000">
            <a:off x="536400" y="5581080"/>
            <a:ext cx="2553480" cy="2553480"/>
          </a:xfrm>
          <a:custGeom>
            <a:avLst/>
            <a:gdLst/>
            <a:ahLst/>
            <a:cxnLst/>
            <a:rect l="l" t="t" r="r" b="b"/>
            <a:pathLst>
              <a:path w="2553990" h="2553991">
                <a:moveTo>
                  <a:pt x="2553990" y="0"/>
                </a:moveTo>
                <a:lnTo>
                  <a:pt x="2553990" y="2553991"/>
                </a:lnTo>
                <a:lnTo>
                  <a:pt x="0" y="0"/>
                </a:lnTo>
                <a:close/>
              </a:path>
            </a:pathLst>
          </a:custGeom>
          <a:solidFill>
            <a:srgbClr val="00E676"/>
          </a:solidFill>
          <a:ln w="12600">
            <a:noFill/>
          </a:ln>
          <a:effectLst>
            <a:outerShdw dist="25560" dir="5400000">
              <a:srgbClr val="000000">
                <a:alpha val="3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" name="CustomShape 5"/>
          <p:cNvSpPr/>
          <p:nvPr/>
        </p:nvSpPr>
        <p:spPr>
          <a:xfrm rot="18900000">
            <a:off x="-1146912" y="3724592"/>
            <a:ext cx="2558880" cy="2967480"/>
          </a:xfrm>
          <a:custGeom>
            <a:avLst/>
            <a:gdLst/>
            <a:ahLst/>
            <a:cxnLst/>
            <a:rect l="l" t="t" r="r" b="b"/>
            <a:pathLst>
              <a:path w="2559410" h="2967775">
                <a:moveTo>
                  <a:pt x="2559410" y="0"/>
                </a:moveTo>
                <a:lnTo>
                  <a:pt x="2559410" y="2967775"/>
                </a:lnTo>
                <a:lnTo>
                  <a:pt x="408364" y="2967774"/>
                </a:lnTo>
                <a:lnTo>
                  <a:pt x="0" y="2559411"/>
                </a:lnTo>
                <a:close/>
              </a:path>
            </a:pathLst>
          </a:custGeom>
          <a:solidFill>
            <a:srgbClr val="263238"/>
          </a:solidFill>
          <a:ln w="12600">
            <a:noFill/>
          </a:ln>
          <a:effectLst>
            <a:outerShdw dist="25560" dir="5400000">
              <a:srgbClr val="000000">
                <a:alpha val="3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" name="TextShape 6"/>
          <p:cNvSpPr txBox="1"/>
          <p:nvPr/>
        </p:nvSpPr>
        <p:spPr>
          <a:xfrm>
            <a:off x="961920" y="895320"/>
            <a:ext cx="3611520" cy="431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b="0" strike="noStrike" spc="-1" dirty="0" err="1">
                <a:solidFill>
                  <a:srgbClr val="000000"/>
                </a:solidFill>
                <a:latin typeface="Product Sans" panose="020B0503030502040203" pitchFamily="34" charset="0"/>
              </a:rPr>
              <a:t>NetrAI</a:t>
            </a:r>
            <a:endParaRPr lang="en-US" sz="4400" b="0" strike="noStrike" spc="-1" dirty="0">
              <a:solidFill>
                <a:srgbClr val="000000"/>
              </a:solidFill>
              <a:latin typeface="Product Sans" panose="020B0503030502040203" pitchFamily="34" charset="0"/>
            </a:endParaRPr>
          </a:p>
        </p:txBody>
      </p:sp>
      <p:sp>
        <p:nvSpPr>
          <p:cNvPr id="60" name="TextShape 7"/>
          <p:cNvSpPr txBox="1"/>
          <p:nvPr/>
        </p:nvSpPr>
        <p:spPr>
          <a:xfrm>
            <a:off x="11638080" y="6226200"/>
            <a:ext cx="55368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BA19E577-B008-4772-83D0-5481B8034C08}" type="slidenum">
              <a:rPr lang="en-IN" sz="1800" b="0" strike="noStrike" spc="-1">
                <a:solidFill>
                  <a:srgbClr val="000000"/>
                </a:solidFill>
                <a:latin typeface="Calibri"/>
              </a:rPr>
              <a:t>3</a:t>
            </a:fld>
            <a:endParaRPr lang="en-IN" sz="1800" b="0" strike="noStrike" spc="-1">
              <a:latin typeface="Times New Roman"/>
            </a:endParaRPr>
          </a:p>
        </p:txBody>
      </p:sp>
      <p:sp>
        <p:nvSpPr>
          <p:cNvPr id="61" name="CustomShape 8"/>
          <p:cNvSpPr/>
          <p:nvPr/>
        </p:nvSpPr>
        <p:spPr>
          <a:xfrm>
            <a:off x="961920" y="669960"/>
            <a:ext cx="2208600" cy="38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IN" sz="1600" b="0" strike="noStrike" spc="-1" dirty="0">
                <a:solidFill>
                  <a:srgbClr val="A6A6A6"/>
                </a:solidFill>
                <a:latin typeface="Product Sans" panose="020B0503030502040203" pitchFamily="34" charset="0"/>
                <a:ea typeface="Roboto Light"/>
              </a:rPr>
              <a:t>Team Name</a:t>
            </a:r>
            <a:endParaRPr lang="en-IN" sz="1600" b="0" strike="noStrike" spc="-1" dirty="0">
              <a:latin typeface="Product Sans" panose="020B0503030502040203" pitchFamily="34" charset="0"/>
            </a:endParaRPr>
          </a:p>
        </p:txBody>
      </p:sp>
      <p:sp>
        <p:nvSpPr>
          <p:cNvPr id="62" name="CustomShape 9"/>
          <p:cNvSpPr/>
          <p:nvPr/>
        </p:nvSpPr>
        <p:spPr>
          <a:xfrm>
            <a:off x="7741800" y="889560"/>
            <a:ext cx="3611520" cy="43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90000"/>
              </a:lnSpc>
            </a:pPr>
            <a:r>
              <a:rPr lang="en-IN" sz="3000" spc="-1" dirty="0">
                <a:solidFill>
                  <a:srgbClr val="00AC58"/>
                </a:solidFill>
                <a:latin typeface="Product Sans" panose="020B0503030502040203" pitchFamily="34" charset="0"/>
              </a:rPr>
              <a:t>Computer Vision, AI</a:t>
            </a:r>
            <a:endParaRPr lang="en-IN" sz="3000" b="0" strike="noStrike" spc="-1" dirty="0">
              <a:latin typeface="Product Sans" panose="020B0503030502040203" pitchFamily="34" charset="0"/>
            </a:endParaRPr>
          </a:p>
        </p:txBody>
      </p:sp>
      <p:sp>
        <p:nvSpPr>
          <p:cNvPr id="63" name="CustomShape 10"/>
          <p:cNvSpPr/>
          <p:nvPr/>
        </p:nvSpPr>
        <p:spPr>
          <a:xfrm>
            <a:off x="9109800" y="669960"/>
            <a:ext cx="2208600" cy="345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20000"/>
              </a:lnSpc>
            </a:pPr>
            <a:r>
              <a:rPr lang="en-IN" sz="1400" b="0" strike="noStrike" spc="-1" dirty="0">
                <a:solidFill>
                  <a:srgbClr val="A6A6A6"/>
                </a:solidFill>
                <a:latin typeface="Product Sans" panose="020B0503030502040203" pitchFamily="34" charset="0"/>
                <a:ea typeface="Roboto Light"/>
              </a:rPr>
              <a:t>Theme</a:t>
            </a:r>
            <a:endParaRPr lang="en-IN" sz="1400" b="0" strike="noStrike" spc="-1" dirty="0">
              <a:latin typeface="Product Sans" panose="020B050303050204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AE3253-467B-437C-A6C6-BA97D1FA00E2}"/>
              </a:ext>
            </a:extLst>
          </p:cNvPr>
          <p:cNvSpPr/>
          <p:nvPr/>
        </p:nvSpPr>
        <p:spPr>
          <a:xfrm>
            <a:off x="8802702" y="1847687"/>
            <a:ext cx="2569332" cy="3869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198BFC-2F9E-4114-90CB-127F0BD1B468}"/>
              </a:ext>
            </a:extLst>
          </p:cNvPr>
          <p:cNvSpPr/>
          <p:nvPr/>
        </p:nvSpPr>
        <p:spPr>
          <a:xfrm>
            <a:off x="8902198" y="5091495"/>
            <a:ext cx="2370338" cy="296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200" dirty="0">
                <a:solidFill>
                  <a:schemeClr val="bg1">
                    <a:lumMod val="50000"/>
                  </a:schemeClr>
                </a:solidFill>
                <a:latin typeface="Product Sans" panose="020B0503030502040203" pitchFamily="34" charset="0"/>
                <a:ea typeface="Roboto Light" charset="0"/>
                <a:cs typeface="Roboto Light" charset="0"/>
              </a:rPr>
              <a:t>GitHub: @aman28singhal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5FCD3D-E115-429D-8693-8D54A370175B}"/>
              </a:ext>
            </a:extLst>
          </p:cNvPr>
          <p:cNvSpPr/>
          <p:nvPr/>
        </p:nvSpPr>
        <p:spPr>
          <a:xfrm>
            <a:off x="8982905" y="4681710"/>
            <a:ext cx="2208925" cy="4093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latin typeface="Product Sans" panose="020B0503030502040203" pitchFamily="34" charset="0"/>
                <a:ea typeface="Roboto Light" charset="0"/>
                <a:cs typeface="Roboto Light" charset="0"/>
              </a:rPr>
              <a:t>Aman Singhal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48A26B-C585-48DF-A07A-E91A43745C64}"/>
              </a:ext>
            </a:extLst>
          </p:cNvPr>
          <p:cNvSpPr/>
          <p:nvPr/>
        </p:nvSpPr>
        <p:spPr>
          <a:xfrm>
            <a:off x="6038310" y="1863634"/>
            <a:ext cx="2569332" cy="3869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65756F-B53E-40C5-B92B-EBBC4754EBBC}"/>
              </a:ext>
            </a:extLst>
          </p:cNvPr>
          <p:cNvSpPr/>
          <p:nvPr/>
        </p:nvSpPr>
        <p:spPr>
          <a:xfrm>
            <a:off x="6218513" y="5112018"/>
            <a:ext cx="2208925" cy="296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Product Sans" panose="020B0503030502040203" pitchFamily="34" charset="0"/>
                <a:ea typeface="Roboto Light" charset="0"/>
                <a:cs typeface="Roboto Light" charset="0"/>
              </a:rPr>
              <a:t>GitHub: @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Product Sans" panose="020B0503030502040203" pitchFamily="34" charset="0"/>
                <a:ea typeface="Roboto Light" charset="0"/>
                <a:cs typeface="Roboto Light" charset="0"/>
              </a:rPr>
              <a:t>Boltuzamaki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Product Sans" panose="020B0503030502040203" pitchFamily="34" charset="0"/>
              <a:ea typeface="Roboto Light" charset="0"/>
              <a:cs typeface="Roboto Light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794F507-37BF-4145-993E-4756F966EC9C}"/>
              </a:ext>
            </a:extLst>
          </p:cNvPr>
          <p:cNvSpPr/>
          <p:nvPr/>
        </p:nvSpPr>
        <p:spPr>
          <a:xfrm>
            <a:off x="6218513" y="4697657"/>
            <a:ext cx="2208925" cy="398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 err="1">
                <a:latin typeface="Product Sans" panose="020B0503030502040203" pitchFamily="34" charset="0"/>
                <a:ea typeface="Roboto Light" charset="0"/>
                <a:cs typeface="Roboto Light" charset="0"/>
              </a:rPr>
              <a:t>Divyanshu</a:t>
            </a:r>
            <a:endParaRPr lang="en-US" dirty="0">
              <a:latin typeface="Product Sans" panose="020B0503030502040203" pitchFamily="34" charset="0"/>
              <a:ea typeface="Roboto Light" charset="0"/>
              <a:cs typeface="Roboto Light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8EAF4CC-B21F-448D-B193-AB63A73ED375}"/>
              </a:ext>
            </a:extLst>
          </p:cNvPr>
          <p:cNvSpPr/>
          <p:nvPr/>
        </p:nvSpPr>
        <p:spPr>
          <a:xfrm>
            <a:off x="3288774" y="1863634"/>
            <a:ext cx="2569332" cy="3869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697454-1AE7-45F0-8796-B075B5137243}"/>
              </a:ext>
            </a:extLst>
          </p:cNvPr>
          <p:cNvSpPr/>
          <p:nvPr/>
        </p:nvSpPr>
        <p:spPr>
          <a:xfrm>
            <a:off x="3396477" y="5105576"/>
            <a:ext cx="2353925" cy="296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N" sz="1200" dirty="0">
                <a:solidFill>
                  <a:schemeClr val="bg1">
                    <a:lumMod val="50000"/>
                  </a:schemeClr>
                </a:solidFill>
                <a:latin typeface="Product Sans" panose="020B0503030502040203" pitchFamily="34" charset="0"/>
                <a:ea typeface="Roboto Light" charset="0"/>
                <a:cs typeface="Roboto Light" charset="0"/>
              </a:rPr>
              <a:t>G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Product Sans" panose="020B0503030502040203" pitchFamily="34" charset="0"/>
                <a:ea typeface="Roboto Light" charset="0"/>
                <a:cs typeface="Roboto Light" charset="0"/>
              </a:rPr>
              <a:t>itHub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Product Sans" panose="020B0503030502040203" pitchFamily="34" charset="0"/>
                <a:ea typeface="Roboto Light" charset="0"/>
                <a:cs typeface="Roboto Light" charset="0"/>
              </a:rPr>
              <a:t>: @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Product Sans" panose="020B0503030502040203" pitchFamily="34" charset="0"/>
                <a:ea typeface="Roboto Light" charset="0"/>
                <a:cs typeface="Roboto Light" charset="0"/>
              </a:rPr>
              <a:t>AbhiDhariwal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Product Sans" panose="020B0503030502040203" pitchFamily="34" charset="0"/>
                <a:ea typeface="Roboto Light" charset="0"/>
                <a:cs typeface="Roboto Light" charset="0"/>
              </a:rPr>
              <a:t>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04763D-0A97-48B7-8063-66A679D40DF1}"/>
              </a:ext>
            </a:extLst>
          </p:cNvPr>
          <p:cNvSpPr/>
          <p:nvPr/>
        </p:nvSpPr>
        <p:spPr>
          <a:xfrm>
            <a:off x="3468978" y="4697657"/>
            <a:ext cx="2208925" cy="398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latin typeface="Product Sans" panose="020B0503030502040203" pitchFamily="34" charset="0"/>
                <a:ea typeface="Roboto Light" charset="0"/>
                <a:cs typeface="Roboto Light" charset="0"/>
              </a:rPr>
              <a:t>Abhishek </a:t>
            </a:r>
            <a:r>
              <a:rPr lang="en-US" dirty="0" err="1">
                <a:latin typeface="Product Sans" panose="020B0503030502040203" pitchFamily="34" charset="0"/>
                <a:ea typeface="Roboto Light" charset="0"/>
                <a:cs typeface="Roboto Light" charset="0"/>
              </a:rPr>
              <a:t>Dhariwal</a:t>
            </a:r>
            <a:endParaRPr lang="en-US" dirty="0">
              <a:latin typeface="Product Sans" panose="020B0503030502040203" pitchFamily="34" charset="0"/>
              <a:ea typeface="Roboto Light" charset="0"/>
              <a:cs typeface="Roboto Light" charset="0"/>
            </a:endParaRPr>
          </a:p>
        </p:txBody>
      </p:sp>
      <p:pic>
        <p:nvPicPr>
          <p:cNvPr id="1026" name="Picture 2" descr="Image may contain: Divyanshu Bołtužamaķi, smiling, standing, outdoor and nature">
            <a:extLst>
              <a:ext uri="{FF2B5EF4-FFF2-40B4-BE49-F238E27FC236}">
                <a16:creationId xmlns:a16="http://schemas.microsoft.com/office/drawing/2014/main" id="{5FDF23E2-E2D5-4415-ACFA-84F05135A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5942" y="2150006"/>
            <a:ext cx="2208924" cy="2208924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8" name="Picture 4" descr="Image may contain: 1 person, smiling, close-up">
            <a:extLst>
              <a:ext uri="{FF2B5EF4-FFF2-40B4-BE49-F238E27FC236}">
                <a16:creationId xmlns:a16="http://schemas.microsoft.com/office/drawing/2014/main" id="{59543329-3C09-42C9-BBF3-AE34FC8FC7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9" t="-422" r="311" b="422"/>
          <a:stretch/>
        </p:blipFill>
        <p:spPr bwMode="auto">
          <a:xfrm>
            <a:off x="3455186" y="2118929"/>
            <a:ext cx="2222717" cy="2222717"/>
          </a:xfrm>
          <a:prstGeom prst="snip2DiagRect">
            <a:avLst>
              <a:gd name="adj1" fmla="val 18164"/>
              <a:gd name="adj2" fmla="val 0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79D79F3-025C-4933-A0A3-43C3A79C59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4" t="6478" r="8981" b="11219"/>
          <a:stretch/>
        </p:blipFill>
        <p:spPr bwMode="auto">
          <a:xfrm>
            <a:off x="8982905" y="2089893"/>
            <a:ext cx="2208925" cy="2252631"/>
          </a:xfrm>
          <a:prstGeom prst="snip2DiagRect">
            <a:avLst>
              <a:gd name="adj1" fmla="val 20398"/>
              <a:gd name="adj2" fmla="val 0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1"/>
          <p:cNvGrpSpPr/>
          <p:nvPr/>
        </p:nvGrpSpPr>
        <p:grpSpPr>
          <a:xfrm>
            <a:off x="-524160" y="0"/>
            <a:ext cx="12715920" cy="6857640"/>
            <a:chOff x="-524160" y="0"/>
            <a:chExt cx="12715920" cy="6857640"/>
          </a:xfrm>
        </p:grpSpPr>
        <p:sp>
          <p:nvSpPr>
            <p:cNvPr id="66" name="CustomShape 2"/>
            <p:cNvSpPr/>
            <p:nvPr/>
          </p:nvSpPr>
          <p:spPr>
            <a:xfrm>
              <a:off x="7532280" y="0"/>
              <a:ext cx="4659480" cy="6857640"/>
            </a:xfrm>
            <a:custGeom>
              <a:avLst/>
              <a:gdLst/>
              <a:ahLst/>
              <a:cxnLst/>
              <a:rect l="l" t="t" r="r" b="b"/>
              <a:pathLst>
                <a:path w="4659793" h="6858000">
                  <a:moveTo>
                    <a:pt x="0" y="0"/>
                  </a:moveTo>
                  <a:lnTo>
                    <a:pt x="4659793" y="0"/>
                  </a:lnTo>
                  <a:lnTo>
                    <a:pt x="4659793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AEBCC4"/>
            </a:solidFill>
            <a:ln w="12600">
              <a:noFill/>
            </a:ln>
            <a:effectLst>
              <a:outerShdw dist="2556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67" name="Group 3"/>
            <p:cNvGrpSpPr/>
            <p:nvPr/>
          </p:nvGrpSpPr>
          <p:grpSpPr>
            <a:xfrm>
              <a:off x="-524160" y="0"/>
              <a:ext cx="12715560" cy="6857640"/>
              <a:chOff x="-524160" y="0"/>
              <a:chExt cx="12715560" cy="6857640"/>
            </a:xfrm>
          </p:grpSpPr>
          <p:sp>
            <p:nvSpPr>
              <p:cNvPr id="68" name="CustomShape 4"/>
              <p:cNvSpPr/>
              <p:nvPr/>
            </p:nvSpPr>
            <p:spPr>
              <a:xfrm>
                <a:off x="6064200" y="0"/>
                <a:ext cx="6127200" cy="6857640"/>
              </a:xfrm>
              <a:custGeom>
                <a:avLst/>
                <a:gdLst/>
                <a:ahLst/>
                <a:cxnLst/>
                <a:rect l="l" t="t" r="r" b="b"/>
                <a:pathLst>
                  <a:path w="6127631" h="6858000">
                    <a:moveTo>
                      <a:pt x="0" y="0"/>
                    </a:moveTo>
                    <a:lnTo>
                      <a:pt x="5042155" y="0"/>
                    </a:lnTo>
                    <a:lnTo>
                      <a:pt x="6127631" y="1625159"/>
                    </a:lnTo>
                    <a:lnTo>
                      <a:pt x="6127631" y="5232842"/>
                    </a:lnTo>
                    <a:lnTo>
                      <a:pt x="5042155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78909C"/>
              </a:solidFill>
              <a:ln w="12600">
                <a:noFill/>
              </a:ln>
              <a:effectLst>
                <a:outerShdw dist="25560">
                  <a:srgbClr val="000000">
                    <a:alpha val="3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" name="CustomShape 5"/>
              <p:cNvSpPr/>
              <p:nvPr/>
            </p:nvSpPr>
            <p:spPr>
              <a:xfrm>
                <a:off x="3696840" y="0"/>
                <a:ext cx="7332120" cy="6857640"/>
              </a:xfrm>
              <a:prstGeom prst="homePlate">
                <a:avLst>
                  <a:gd name="adj" fmla="val 33396"/>
                </a:avLst>
              </a:prstGeom>
              <a:solidFill>
                <a:srgbClr val="607D8B"/>
              </a:solidFill>
              <a:ln w="12600">
                <a:noFill/>
              </a:ln>
              <a:effectLst>
                <a:outerShdw dist="25560">
                  <a:srgbClr val="000000">
                    <a:alpha val="3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0" name="CustomShape 6"/>
              <p:cNvSpPr/>
              <p:nvPr/>
            </p:nvSpPr>
            <p:spPr>
              <a:xfrm>
                <a:off x="1930320" y="0"/>
                <a:ext cx="7332120" cy="6857640"/>
              </a:xfrm>
              <a:prstGeom prst="homePlate">
                <a:avLst>
                  <a:gd name="adj" fmla="val 33396"/>
                </a:avLst>
              </a:prstGeom>
              <a:solidFill>
                <a:srgbClr val="455A64"/>
              </a:solidFill>
              <a:ln w="12600">
                <a:noFill/>
              </a:ln>
              <a:effectLst>
                <a:outerShdw dist="25560">
                  <a:srgbClr val="000000">
                    <a:alpha val="3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1" name="CustomShape 7"/>
              <p:cNvSpPr/>
              <p:nvPr/>
            </p:nvSpPr>
            <p:spPr>
              <a:xfrm>
                <a:off x="631440" y="0"/>
                <a:ext cx="7332120" cy="6857640"/>
              </a:xfrm>
              <a:prstGeom prst="homePlate">
                <a:avLst>
                  <a:gd name="adj" fmla="val 33396"/>
                </a:avLst>
              </a:prstGeom>
              <a:solidFill>
                <a:srgbClr val="00E676"/>
              </a:solidFill>
              <a:ln w="12600">
                <a:noFill/>
              </a:ln>
              <a:effectLst>
                <a:outerShdw dist="25560">
                  <a:srgbClr val="000000">
                    <a:alpha val="3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2" name="CustomShape 8"/>
              <p:cNvSpPr/>
              <p:nvPr/>
            </p:nvSpPr>
            <p:spPr>
              <a:xfrm>
                <a:off x="303840" y="0"/>
                <a:ext cx="7332120" cy="6857640"/>
              </a:xfrm>
              <a:prstGeom prst="homePlate">
                <a:avLst>
                  <a:gd name="adj" fmla="val 33396"/>
                </a:avLst>
              </a:prstGeom>
              <a:solidFill>
                <a:srgbClr val="263238"/>
              </a:solidFill>
              <a:ln w="12600">
                <a:noFill/>
              </a:ln>
              <a:effectLst>
                <a:outerShdw dist="25560">
                  <a:srgbClr val="000000">
                    <a:alpha val="3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3" name="CustomShape 9"/>
              <p:cNvSpPr/>
              <p:nvPr/>
            </p:nvSpPr>
            <p:spPr>
              <a:xfrm>
                <a:off x="-524160" y="0"/>
                <a:ext cx="7332120" cy="6857640"/>
              </a:xfrm>
              <a:prstGeom prst="homePlate">
                <a:avLst>
                  <a:gd name="adj" fmla="val 33396"/>
                </a:avLst>
              </a:prstGeom>
              <a:solidFill>
                <a:srgbClr val="455A64"/>
              </a:solidFill>
              <a:ln w="12600">
                <a:noFill/>
              </a:ln>
              <a:effectLst>
                <a:outerShdw dist="25560">
                  <a:srgbClr val="000000">
                    <a:alpha val="3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74" name="CustomShape 10"/>
          <p:cNvSpPr/>
          <p:nvPr/>
        </p:nvSpPr>
        <p:spPr>
          <a:xfrm>
            <a:off x="1177920" y="2769073"/>
            <a:ext cx="6026760" cy="102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40000"/>
              </a:lnSpc>
            </a:pPr>
            <a:r>
              <a:rPr lang="en-IN" sz="4400" b="0" strike="noStrike" spc="-1" dirty="0">
                <a:solidFill>
                  <a:srgbClr val="FFFFFF"/>
                </a:solidFill>
                <a:latin typeface="Product Sans" panose="020B0503030502040203" pitchFamily="34" charset="0"/>
                <a:ea typeface="Roboto Light"/>
              </a:rPr>
              <a:t>The Problem</a:t>
            </a:r>
            <a:endParaRPr lang="en-IN" sz="4400" b="0" strike="noStrike" spc="-1" dirty="0">
              <a:latin typeface="Product Sans" panose="020B0503030502040203" pitchFamily="34" charset="0"/>
            </a:endParaRPr>
          </a:p>
        </p:txBody>
      </p:sp>
      <p:sp>
        <p:nvSpPr>
          <p:cNvPr id="13" name="TextShape 7">
            <a:extLst>
              <a:ext uri="{FF2B5EF4-FFF2-40B4-BE49-F238E27FC236}">
                <a16:creationId xmlns:a16="http://schemas.microsoft.com/office/drawing/2014/main" id="{668B3B8E-5273-4262-939F-60DBECEDD801}"/>
              </a:ext>
            </a:extLst>
          </p:cNvPr>
          <p:cNvSpPr txBox="1"/>
          <p:nvPr/>
        </p:nvSpPr>
        <p:spPr>
          <a:xfrm>
            <a:off x="11638080" y="6226200"/>
            <a:ext cx="55368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BA19E577-B008-4772-83D0-5481B8034C08}" type="slidenum">
              <a:rPr lang="en-IN" sz="1800" b="0" strike="noStrike" spc="-1">
                <a:solidFill>
                  <a:schemeClr val="bg1"/>
                </a:solidFill>
                <a:latin typeface="Calibri"/>
              </a:rPr>
              <a:t>4</a:t>
            </a:fld>
            <a:endParaRPr lang="en-IN" sz="1800" b="0" strike="noStrike" spc="-1" dirty="0">
              <a:solidFill>
                <a:schemeClr val="bg1"/>
              </a:solidFill>
              <a:latin typeface="Times New Roman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>
            <a:extLst>
              <a:ext uri="{FF2B5EF4-FFF2-40B4-BE49-F238E27FC236}">
                <a16:creationId xmlns:a16="http://schemas.microsoft.com/office/drawing/2014/main" id="{130DB626-4229-4A38-BA06-5FD5480159C1}"/>
              </a:ext>
            </a:extLst>
          </p:cNvPr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5" name="CustomShape 2">
              <a:extLst>
                <a:ext uri="{FF2B5EF4-FFF2-40B4-BE49-F238E27FC236}">
                  <a16:creationId xmlns:a16="http://schemas.microsoft.com/office/drawing/2014/main" id="{B43A629D-4104-4207-A1AC-6E4DC8FAFE4E}"/>
                </a:ext>
              </a:extLst>
            </p:cNvPr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" name="CustomShape 3">
              <a:extLst>
                <a:ext uri="{FF2B5EF4-FFF2-40B4-BE49-F238E27FC236}">
                  <a16:creationId xmlns:a16="http://schemas.microsoft.com/office/drawing/2014/main" id="{DC0B1ECE-287A-448E-B633-6BE8B88BB953}"/>
                </a:ext>
              </a:extLst>
            </p:cNvPr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" name="TextShape 4">
            <a:extLst>
              <a:ext uri="{FF2B5EF4-FFF2-40B4-BE49-F238E27FC236}">
                <a16:creationId xmlns:a16="http://schemas.microsoft.com/office/drawing/2014/main" id="{14958388-12BE-4E8A-916B-1F49FD5460FE}"/>
              </a:ext>
            </a:extLst>
          </p:cNvPr>
          <p:cNvSpPr txBox="1"/>
          <p:nvPr/>
        </p:nvSpPr>
        <p:spPr>
          <a:xfrm>
            <a:off x="3383882" y="2339687"/>
            <a:ext cx="3611160" cy="431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Product Sans" panose="020B0503030502040203" pitchFamily="34" charset="0"/>
              </a:rPr>
              <a:t>135,000,000</a:t>
            </a:r>
          </a:p>
        </p:txBody>
      </p:sp>
      <p:sp>
        <p:nvSpPr>
          <p:cNvPr id="10" name="CustomShape 11">
            <a:extLst>
              <a:ext uri="{FF2B5EF4-FFF2-40B4-BE49-F238E27FC236}">
                <a16:creationId xmlns:a16="http://schemas.microsoft.com/office/drawing/2014/main" id="{063DE654-DF77-460C-8BF2-DDC3BA279369}"/>
              </a:ext>
            </a:extLst>
          </p:cNvPr>
          <p:cNvSpPr/>
          <p:nvPr/>
        </p:nvSpPr>
        <p:spPr>
          <a:xfrm>
            <a:off x="2530801" y="2924612"/>
            <a:ext cx="5317321" cy="5010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800" spc="-1" dirty="0">
                <a:latin typeface="Product Sans" panose="020B0503030502040203" pitchFamily="34" charset="0"/>
                <a:ea typeface="Roboto Thin"/>
              </a:rPr>
              <a:t>No. of Visually Impaired People</a:t>
            </a:r>
            <a:endParaRPr lang="en-IN" sz="2800" b="0" strike="noStrike" spc="-1" dirty="0">
              <a:latin typeface="Product Sans" panose="020B0503030502040203" pitchFamily="34" charset="0"/>
            </a:endParaRPr>
          </a:p>
        </p:txBody>
      </p:sp>
      <p:sp>
        <p:nvSpPr>
          <p:cNvPr id="11" name="CustomShape 11">
            <a:extLst>
              <a:ext uri="{FF2B5EF4-FFF2-40B4-BE49-F238E27FC236}">
                <a16:creationId xmlns:a16="http://schemas.microsoft.com/office/drawing/2014/main" id="{CAF6F573-5FD0-42B7-906F-FCFD908592F4}"/>
              </a:ext>
            </a:extLst>
          </p:cNvPr>
          <p:cNvSpPr/>
          <p:nvPr/>
        </p:nvSpPr>
        <p:spPr>
          <a:xfrm>
            <a:off x="1393332" y="3425687"/>
            <a:ext cx="7592260" cy="5010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800" spc="-1" dirty="0">
                <a:latin typeface="Product Sans" panose="020B0503030502040203" pitchFamily="34" charset="0"/>
                <a:ea typeface="Roboto Thin"/>
              </a:rPr>
              <a:t>Dependent on other people for small daily tasks</a:t>
            </a:r>
            <a:endParaRPr lang="en-IN" sz="2800" b="0" strike="noStrike" spc="-1" dirty="0">
              <a:latin typeface="Product Sans" panose="020B05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781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>
            <a:extLst>
              <a:ext uri="{FF2B5EF4-FFF2-40B4-BE49-F238E27FC236}">
                <a16:creationId xmlns:a16="http://schemas.microsoft.com/office/drawing/2014/main" id="{55855020-9AAD-44FE-8A8E-718B7ADBCF90}"/>
              </a:ext>
            </a:extLst>
          </p:cNvPr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5" name="CustomShape 2">
              <a:extLst>
                <a:ext uri="{FF2B5EF4-FFF2-40B4-BE49-F238E27FC236}">
                  <a16:creationId xmlns:a16="http://schemas.microsoft.com/office/drawing/2014/main" id="{AFB31DD5-CCD8-427F-8E8D-548E756FCD05}"/>
                </a:ext>
              </a:extLst>
            </p:cNvPr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" name="CustomShape 3">
              <a:extLst>
                <a:ext uri="{FF2B5EF4-FFF2-40B4-BE49-F238E27FC236}">
                  <a16:creationId xmlns:a16="http://schemas.microsoft.com/office/drawing/2014/main" id="{9AFA023F-E9A0-4BDD-AF80-FE4243D0DED4}"/>
                </a:ext>
              </a:extLst>
            </p:cNvPr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7" name="CustomShape 7">
            <a:extLst>
              <a:ext uri="{FF2B5EF4-FFF2-40B4-BE49-F238E27FC236}">
                <a16:creationId xmlns:a16="http://schemas.microsoft.com/office/drawing/2014/main" id="{53887C5C-0533-44C1-A078-5E2548CF9B35}"/>
              </a:ext>
            </a:extLst>
          </p:cNvPr>
          <p:cNvSpPr/>
          <p:nvPr/>
        </p:nvSpPr>
        <p:spPr>
          <a:xfrm>
            <a:off x="2066220" y="2371172"/>
            <a:ext cx="8494918" cy="26043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400" b="0" strike="noStrike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Following are the problems faced by visually impaired people:</a:t>
            </a:r>
          </a:p>
          <a:p>
            <a:pPr>
              <a:lnSpc>
                <a:spcPct val="100000"/>
              </a:lnSpc>
            </a:pPr>
            <a:endParaRPr lang="en-IN" sz="2400" b="0" strike="noStrike" spc="-1" dirty="0">
              <a:latin typeface="Product Sans" panose="020B0503030502040203" pitchFamily="34" charset="0"/>
              <a:ea typeface="Roboto Light" panose="02000000000000000000" pitchFamily="2" charset="0"/>
            </a:endParaRPr>
          </a:p>
          <a:p>
            <a:pPr marL="285840" indent="-285480">
              <a:buClr>
                <a:srgbClr val="000000"/>
              </a:buClr>
              <a:buFont typeface="Arial"/>
              <a:buChar char="•"/>
            </a:pPr>
            <a:r>
              <a:rPr lang="en-IN" sz="2000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Finding Reading Materials</a:t>
            </a:r>
          </a:p>
          <a:p>
            <a:pPr marL="285840" indent="-285480">
              <a:buClr>
                <a:srgbClr val="000000"/>
              </a:buClr>
              <a:buFont typeface="Arial"/>
              <a:buChar char="•"/>
            </a:pPr>
            <a:r>
              <a:rPr lang="en-IN" sz="2000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Identify the thing in hand</a:t>
            </a:r>
          </a:p>
          <a:p>
            <a:pPr marL="285840" indent="-285480">
              <a:buClr>
                <a:srgbClr val="000000"/>
              </a:buClr>
              <a:buFont typeface="Arial"/>
              <a:buChar char="•"/>
            </a:pPr>
            <a:r>
              <a:rPr lang="en-IN" sz="2000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Navigating Around the Places</a:t>
            </a:r>
          </a:p>
          <a:p>
            <a:pPr marL="285840" indent="-285480">
              <a:buClr>
                <a:srgbClr val="000000"/>
              </a:buClr>
              <a:buFont typeface="Arial"/>
              <a:buChar char="•"/>
            </a:pPr>
            <a:r>
              <a:rPr lang="en-IN" sz="2000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Surfing Internet</a:t>
            </a:r>
          </a:p>
          <a:p>
            <a:pPr marL="285840" indent="-285480">
              <a:buClr>
                <a:srgbClr val="000000"/>
              </a:buClr>
              <a:buFont typeface="Arial"/>
              <a:buChar char="•"/>
            </a:pPr>
            <a:r>
              <a:rPr lang="en-US" sz="2000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To Determine How Much Liquid Is In A Glass</a:t>
            </a:r>
          </a:p>
          <a:p>
            <a:pPr marL="285840" indent="-285480">
              <a:buClr>
                <a:srgbClr val="000000"/>
              </a:buClr>
              <a:buFont typeface="Arial"/>
              <a:buChar char="•"/>
            </a:pPr>
            <a:endParaRPr lang="en-IN" sz="2000" spc="-1" dirty="0">
              <a:solidFill>
                <a:srgbClr val="000000"/>
              </a:solidFill>
              <a:latin typeface="Product Sans" panose="020B0503030502040203" pitchFamily="34" charset="0"/>
              <a:ea typeface="Roboto Light" panose="02000000000000000000" pitchFamily="2" charset="0"/>
            </a:endParaRPr>
          </a:p>
          <a:p>
            <a:pPr marL="285840" indent="-285480">
              <a:buClr>
                <a:srgbClr val="000000"/>
              </a:buClr>
              <a:buFont typeface="Arial"/>
              <a:buChar char="•"/>
            </a:pPr>
            <a:endParaRPr lang="en-IN" sz="2000" spc="-1" dirty="0">
              <a:solidFill>
                <a:srgbClr val="000000"/>
              </a:solidFill>
              <a:latin typeface="Product Sans" panose="020B0503030502040203" pitchFamily="34" charset="0"/>
              <a:ea typeface="Roboto Light" panose="02000000000000000000" pitchFamily="2" charset="0"/>
            </a:endParaRPr>
          </a:p>
        </p:txBody>
      </p:sp>
      <p:sp>
        <p:nvSpPr>
          <p:cNvPr id="8" name="TextShape 4">
            <a:extLst>
              <a:ext uri="{FF2B5EF4-FFF2-40B4-BE49-F238E27FC236}">
                <a16:creationId xmlns:a16="http://schemas.microsoft.com/office/drawing/2014/main" id="{DDC6E881-3BF1-404F-B4BC-301D75148469}"/>
              </a:ext>
            </a:extLst>
          </p:cNvPr>
          <p:cNvSpPr txBox="1"/>
          <p:nvPr/>
        </p:nvSpPr>
        <p:spPr>
          <a:xfrm>
            <a:off x="312091" y="613903"/>
            <a:ext cx="3611160" cy="431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spc="-1" dirty="0" err="1">
                <a:solidFill>
                  <a:srgbClr val="000000"/>
                </a:solidFill>
                <a:latin typeface="Product Sans" panose="020B0503030502040203" pitchFamily="34" charset="0"/>
              </a:rPr>
              <a:t>NetrAI</a:t>
            </a:r>
            <a:endParaRPr lang="en-US" sz="4400" b="0" strike="noStrike" spc="-1" dirty="0">
              <a:solidFill>
                <a:srgbClr val="000000"/>
              </a:solidFill>
              <a:latin typeface="Product Sans" panose="020B0503030502040203" pitchFamily="34" charset="0"/>
            </a:endParaRPr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67C05734-F0AC-4C8B-A833-8A81D72A867A}"/>
              </a:ext>
            </a:extLst>
          </p:cNvPr>
          <p:cNvSpPr/>
          <p:nvPr/>
        </p:nvSpPr>
        <p:spPr>
          <a:xfrm>
            <a:off x="312091" y="250303"/>
            <a:ext cx="2208600" cy="49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IN" sz="2200" b="0" strike="noStrike" spc="-1" dirty="0">
                <a:solidFill>
                  <a:srgbClr val="00AC58"/>
                </a:solidFill>
                <a:latin typeface="Product Sans" panose="020B0503030502040203" pitchFamily="34" charset="0"/>
                <a:ea typeface="Roboto Light"/>
              </a:rPr>
              <a:t>IDEA</a:t>
            </a:r>
            <a:endParaRPr lang="en-IN" sz="2200" b="0" strike="noStrike" spc="-1" dirty="0">
              <a:latin typeface="Product Sans" panose="020B050303050204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EFA9A7-F0EB-4551-BC69-A0B398E764A5}"/>
              </a:ext>
            </a:extLst>
          </p:cNvPr>
          <p:cNvGrpSpPr/>
          <p:nvPr/>
        </p:nvGrpSpPr>
        <p:grpSpPr>
          <a:xfrm>
            <a:off x="537783" y="3097597"/>
            <a:ext cx="1151456" cy="1151456"/>
            <a:chOff x="537783" y="3097597"/>
            <a:chExt cx="1151456" cy="1151456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45ABC5C-2F78-4698-ABE5-29B940D146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7783" y="3097597"/>
              <a:ext cx="1151456" cy="1151456"/>
            </a:xfrm>
            <a:prstGeom prst="ellipse">
              <a:avLst/>
            </a:prstGeom>
            <a:solidFill>
              <a:srgbClr val="00E676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25400" dir="5400000" algn="ctr" rotWithShape="0">
                <a:srgbClr val="000000">
                  <a:alpha val="3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" name="Graphic 11" descr="Voice">
              <a:extLst>
                <a:ext uri="{FF2B5EF4-FFF2-40B4-BE49-F238E27FC236}">
                  <a16:creationId xmlns:a16="http://schemas.microsoft.com/office/drawing/2014/main" id="{347B061D-CEC8-454D-8362-357763D8C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75361" y="3216125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7444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1"/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77" name="CustomShape 2"/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" name="CustomShape 3"/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0" name="TextShape 5"/>
          <p:cNvSpPr txBox="1"/>
          <p:nvPr/>
        </p:nvSpPr>
        <p:spPr>
          <a:xfrm>
            <a:off x="11638080" y="6226200"/>
            <a:ext cx="55368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583BDDE9-9B76-43CB-9867-27A9B424F821}" type="slidenum">
              <a:rPr lang="en-IN" sz="1800" b="0" strike="noStrike" spc="-1">
                <a:solidFill>
                  <a:srgbClr val="000000"/>
                </a:solidFill>
                <a:latin typeface="Calibri"/>
              </a:rPr>
              <a:t>7</a:t>
            </a:fld>
            <a:endParaRPr lang="en-IN" sz="1800" b="0" strike="noStrike" spc="-1">
              <a:latin typeface="Times New Roman"/>
            </a:endParaRPr>
          </a:p>
        </p:txBody>
      </p:sp>
      <p:sp>
        <p:nvSpPr>
          <p:cNvPr id="82" name="CustomShape 7"/>
          <p:cNvSpPr/>
          <p:nvPr/>
        </p:nvSpPr>
        <p:spPr>
          <a:xfrm>
            <a:off x="2066220" y="2371172"/>
            <a:ext cx="8494918" cy="26043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400" b="0" strike="noStrike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We have taken care of a few:</a:t>
            </a:r>
          </a:p>
          <a:p>
            <a:pPr>
              <a:lnSpc>
                <a:spcPct val="100000"/>
              </a:lnSpc>
            </a:pPr>
            <a:endParaRPr lang="en-IN" sz="2400" b="0" strike="noStrike" spc="-1" dirty="0">
              <a:latin typeface="Product Sans" panose="020B0503030502040203" pitchFamily="34" charset="0"/>
              <a:ea typeface="Roboto Light" panose="02000000000000000000" pitchFamily="2" charset="0"/>
            </a:endParaRPr>
          </a:p>
          <a:p>
            <a:pPr marL="285840" indent="-285480">
              <a:buClr>
                <a:srgbClr val="000000"/>
              </a:buClr>
              <a:buFont typeface="Arial"/>
              <a:buChar char="•"/>
            </a:pPr>
            <a:r>
              <a:rPr lang="en-IN" sz="2000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Identifying Objects in the surrounding.</a:t>
            </a: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2000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Detect manufacturing and expiry date of consumer products.</a:t>
            </a: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2000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Remind them of things they have, that are expired.</a:t>
            </a: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2000" spc="-1" dirty="0">
                <a:solidFill>
                  <a:srgbClr val="000000"/>
                </a:solidFill>
                <a:latin typeface="Product Sans" panose="020B0503030502040203" pitchFamily="34" charset="0"/>
                <a:ea typeface="Roboto Light" panose="02000000000000000000" pitchFamily="2" charset="0"/>
              </a:rPr>
              <a:t>Read text from various things.</a:t>
            </a:r>
          </a:p>
        </p:txBody>
      </p:sp>
      <p:sp>
        <p:nvSpPr>
          <p:cNvPr id="24" name="TextShape 4">
            <a:extLst>
              <a:ext uri="{FF2B5EF4-FFF2-40B4-BE49-F238E27FC236}">
                <a16:creationId xmlns:a16="http://schemas.microsoft.com/office/drawing/2014/main" id="{FD78AB11-A027-435D-B7F5-E11BF6963409}"/>
              </a:ext>
            </a:extLst>
          </p:cNvPr>
          <p:cNvSpPr txBox="1"/>
          <p:nvPr/>
        </p:nvSpPr>
        <p:spPr>
          <a:xfrm>
            <a:off x="312091" y="613903"/>
            <a:ext cx="3611160" cy="431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spc="-1" dirty="0" err="1">
                <a:solidFill>
                  <a:srgbClr val="000000"/>
                </a:solidFill>
                <a:latin typeface="Product Sans" panose="020B0503030502040203" pitchFamily="34" charset="0"/>
              </a:rPr>
              <a:t>NetrAI</a:t>
            </a:r>
            <a:endParaRPr lang="en-US" sz="4400" b="0" strike="noStrike" spc="-1" dirty="0">
              <a:solidFill>
                <a:srgbClr val="000000"/>
              </a:solidFill>
              <a:latin typeface="Product Sans" panose="020B0503030502040203" pitchFamily="34" charset="0"/>
            </a:endParaRPr>
          </a:p>
        </p:txBody>
      </p:sp>
      <p:sp>
        <p:nvSpPr>
          <p:cNvPr id="25" name="CustomShape 6">
            <a:extLst>
              <a:ext uri="{FF2B5EF4-FFF2-40B4-BE49-F238E27FC236}">
                <a16:creationId xmlns:a16="http://schemas.microsoft.com/office/drawing/2014/main" id="{82F693ED-4E34-4099-8C51-C6CE52588659}"/>
              </a:ext>
            </a:extLst>
          </p:cNvPr>
          <p:cNvSpPr/>
          <p:nvPr/>
        </p:nvSpPr>
        <p:spPr>
          <a:xfrm>
            <a:off x="312091" y="250303"/>
            <a:ext cx="2208600" cy="49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IN" sz="2200" b="0" strike="noStrike" spc="-1" dirty="0">
                <a:solidFill>
                  <a:srgbClr val="00AC58"/>
                </a:solidFill>
                <a:latin typeface="Product Sans" panose="020B0503030502040203" pitchFamily="34" charset="0"/>
                <a:ea typeface="Roboto Light"/>
              </a:rPr>
              <a:t>IDEA</a:t>
            </a:r>
            <a:endParaRPr lang="en-IN" sz="2200" b="0" strike="noStrike" spc="-1" dirty="0">
              <a:latin typeface="Product Sans" panose="020B050303050204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18CD376-BA8B-4D31-8229-D7BAECE7A394}"/>
              </a:ext>
            </a:extLst>
          </p:cNvPr>
          <p:cNvGrpSpPr/>
          <p:nvPr/>
        </p:nvGrpSpPr>
        <p:grpSpPr>
          <a:xfrm>
            <a:off x="537783" y="3097597"/>
            <a:ext cx="1151456" cy="1151456"/>
            <a:chOff x="537783" y="3097597"/>
            <a:chExt cx="1151456" cy="1151456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B550F9C-E6DA-4B45-8551-BCEFC392C62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7783" y="3097597"/>
              <a:ext cx="1151456" cy="1151456"/>
            </a:xfrm>
            <a:prstGeom prst="ellipse">
              <a:avLst/>
            </a:prstGeom>
            <a:solidFill>
              <a:srgbClr val="00E676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25400" dir="5400000" algn="ctr" rotWithShape="0">
                <a:srgbClr val="000000">
                  <a:alpha val="3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3" name="Graphic 2" descr="Voice">
              <a:extLst>
                <a:ext uri="{FF2B5EF4-FFF2-40B4-BE49-F238E27FC236}">
                  <a16:creationId xmlns:a16="http://schemas.microsoft.com/office/drawing/2014/main" id="{895AE583-1AED-4CE2-A58B-37A29990A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5361" y="3216125"/>
              <a:ext cx="914400" cy="914400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5"/>
          <p:cNvSpPr txBox="1"/>
          <p:nvPr/>
        </p:nvSpPr>
        <p:spPr>
          <a:xfrm>
            <a:off x="11638080" y="6226200"/>
            <a:ext cx="55368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583BDDE9-9B76-43CB-9867-27A9B424F821}" type="slidenum">
              <a:rPr lang="en-IN" sz="1800" b="0" strike="noStrike" spc="-1">
                <a:solidFill>
                  <a:srgbClr val="000000"/>
                </a:solidFill>
                <a:latin typeface="Calibri"/>
              </a:rPr>
              <a:t>8</a:t>
            </a:fld>
            <a:endParaRPr lang="en-IN" sz="1800" b="0" strike="noStrike" spc="-1">
              <a:latin typeface="Times New Roman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3CC3161-E625-4A31-AF56-DAC69BF5E772}"/>
              </a:ext>
            </a:extLst>
          </p:cNvPr>
          <p:cNvGrpSpPr/>
          <p:nvPr/>
        </p:nvGrpSpPr>
        <p:grpSpPr>
          <a:xfrm>
            <a:off x="3659993" y="2853272"/>
            <a:ext cx="1151456" cy="1151456"/>
            <a:chOff x="386192" y="3464731"/>
            <a:chExt cx="1151456" cy="1151456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E8C43A0-3953-4482-BC0B-0F197FB6A0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6192" y="3464731"/>
              <a:ext cx="1151456" cy="1151456"/>
            </a:xfrm>
            <a:prstGeom prst="ellipse">
              <a:avLst/>
            </a:prstGeom>
            <a:solidFill>
              <a:srgbClr val="00E676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25400" dir="5400000" algn="ctr" rotWithShape="0">
                <a:srgbClr val="000000">
                  <a:alpha val="3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26E3F2C-0747-4CD7-8442-41CD22B674D0}"/>
                </a:ext>
              </a:extLst>
            </p:cNvPr>
            <p:cNvGrpSpPr/>
            <p:nvPr/>
          </p:nvGrpSpPr>
          <p:grpSpPr>
            <a:xfrm>
              <a:off x="586600" y="3767851"/>
              <a:ext cx="750640" cy="530172"/>
              <a:chOff x="1585912" y="819150"/>
              <a:chExt cx="5143500" cy="4668265"/>
            </a:xfrm>
          </p:grpSpPr>
          <p:sp>
            <p:nvSpPr>
              <p:cNvPr id="13" name="Diamond 12">
                <a:extLst>
                  <a:ext uri="{FF2B5EF4-FFF2-40B4-BE49-F238E27FC236}">
                    <a16:creationId xmlns:a16="http://schemas.microsoft.com/office/drawing/2014/main" id="{DC19E759-43FC-4E7B-9F70-94F9A058CA48}"/>
                  </a:ext>
                </a:extLst>
              </p:cNvPr>
              <p:cNvSpPr/>
              <p:nvPr/>
            </p:nvSpPr>
            <p:spPr>
              <a:xfrm>
                <a:off x="1585912" y="2687065"/>
                <a:ext cx="5143500" cy="2800350"/>
              </a:xfrm>
              <a:prstGeom prst="diamond">
                <a:avLst/>
              </a:prstGeom>
              <a:solidFill>
                <a:srgbClr val="455A64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25400" dir="5400000" algn="t" rotWithShape="0">
                  <a:prstClr val="black">
                    <a:alpha val="30000"/>
                  </a:prstClr>
                </a:outerShdw>
                <a:softEdge rad="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F70FBEB6-145C-4386-81C8-DE54DC0A4C5F}"/>
                  </a:ext>
                </a:extLst>
              </p:cNvPr>
              <p:cNvSpPr/>
              <p:nvPr/>
            </p:nvSpPr>
            <p:spPr>
              <a:xfrm>
                <a:off x="2243137" y="2687065"/>
                <a:ext cx="3829050" cy="2084704"/>
              </a:xfrm>
              <a:custGeom>
                <a:avLst/>
                <a:gdLst>
                  <a:gd name="connsiteX0" fmla="*/ 1884609 w 3769219"/>
                  <a:gd name="connsiteY0" fmla="*/ 0 h 2052130"/>
                  <a:gd name="connsiteX1" fmla="*/ 3769219 w 3769219"/>
                  <a:gd name="connsiteY1" fmla="*/ 1026065 h 2052130"/>
                  <a:gd name="connsiteX2" fmla="*/ 1884609 w 3769219"/>
                  <a:gd name="connsiteY2" fmla="*/ 2052130 h 2052130"/>
                  <a:gd name="connsiteX3" fmla="*/ 0 w 3769219"/>
                  <a:gd name="connsiteY3" fmla="*/ 1026065 h 2052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69219" h="2052130">
                    <a:moveTo>
                      <a:pt x="1884609" y="0"/>
                    </a:moveTo>
                    <a:lnTo>
                      <a:pt x="3769219" y="1026065"/>
                    </a:lnTo>
                    <a:lnTo>
                      <a:pt x="1884609" y="2052130"/>
                    </a:lnTo>
                    <a:lnTo>
                      <a:pt x="0" y="1026065"/>
                    </a:lnTo>
                    <a:close/>
                  </a:path>
                </a:pathLst>
              </a:custGeom>
              <a:solidFill>
                <a:srgbClr val="263238"/>
              </a:solidFill>
              <a:ln w="12700" cap="flat" cmpd="sng" algn="ctr">
                <a:noFill/>
                <a:prstDash val="solid"/>
                <a:miter lim="800000"/>
              </a:ln>
              <a:effectLst>
                <a:softEdge rad="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Diamond 14">
                <a:extLst>
                  <a:ext uri="{FF2B5EF4-FFF2-40B4-BE49-F238E27FC236}">
                    <a16:creationId xmlns:a16="http://schemas.microsoft.com/office/drawing/2014/main" id="{41BD5D94-AF3E-40D7-A11D-CA95619EDAF4}"/>
                  </a:ext>
                </a:extLst>
              </p:cNvPr>
              <p:cNvSpPr/>
              <p:nvPr/>
            </p:nvSpPr>
            <p:spPr>
              <a:xfrm>
                <a:off x="1585912" y="1753108"/>
                <a:ext cx="5143500" cy="2800350"/>
              </a:xfrm>
              <a:prstGeom prst="diamond">
                <a:avLst/>
              </a:prstGeom>
              <a:solidFill>
                <a:srgbClr val="78909C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25400" dir="5400000" algn="t" rotWithShape="0">
                  <a:prstClr val="black">
                    <a:alpha val="30000"/>
                  </a:prstClr>
                </a:outerShdw>
                <a:softEdge rad="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D6DA62E7-F455-48F6-A207-7B4DAF1C4323}"/>
                  </a:ext>
                </a:extLst>
              </p:cNvPr>
              <p:cNvSpPr/>
              <p:nvPr/>
            </p:nvSpPr>
            <p:spPr>
              <a:xfrm>
                <a:off x="2243137" y="1753108"/>
                <a:ext cx="3829050" cy="2084704"/>
              </a:xfrm>
              <a:custGeom>
                <a:avLst/>
                <a:gdLst>
                  <a:gd name="connsiteX0" fmla="*/ 1884609 w 3769219"/>
                  <a:gd name="connsiteY0" fmla="*/ 0 h 2052130"/>
                  <a:gd name="connsiteX1" fmla="*/ 3769219 w 3769219"/>
                  <a:gd name="connsiteY1" fmla="*/ 1026065 h 2052130"/>
                  <a:gd name="connsiteX2" fmla="*/ 1884609 w 3769219"/>
                  <a:gd name="connsiteY2" fmla="*/ 2052130 h 2052130"/>
                  <a:gd name="connsiteX3" fmla="*/ 0 w 3769219"/>
                  <a:gd name="connsiteY3" fmla="*/ 1026065 h 2052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69219" h="2052130">
                    <a:moveTo>
                      <a:pt x="1884609" y="0"/>
                    </a:moveTo>
                    <a:lnTo>
                      <a:pt x="3769219" y="1026065"/>
                    </a:lnTo>
                    <a:lnTo>
                      <a:pt x="1884609" y="2052130"/>
                    </a:lnTo>
                    <a:lnTo>
                      <a:pt x="0" y="1026065"/>
                    </a:lnTo>
                    <a:close/>
                  </a:path>
                </a:pathLst>
              </a:custGeom>
              <a:solidFill>
                <a:srgbClr val="607D8B"/>
              </a:solidFill>
              <a:ln w="12700" cap="flat" cmpd="sng" algn="ctr">
                <a:noFill/>
                <a:prstDash val="solid"/>
                <a:miter lim="800000"/>
              </a:ln>
              <a:effectLst>
                <a:softEdge rad="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Diamond 16">
                <a:extLst>
                  <a:ext uri="{FF2B5EF4-FFF2-40B4-BE49-F238E27FC236}">
                    <a16:creationId xmlns:a16="http://schemas.microsoft.com/office/drawing/2014/main" id="{A7C87CAA-8AA5-4B1E-801E-5A01DFA80FB1}"/>
                  </a:ext>
                </a:extLst>
              </p:cNvPr>
              <p:cNvSpPr/>
              <p:nvPr/>
            </p:nvSpPr>
            <p:spPr>
              <a:xfrm>
                <a:off x="1585912" y="819150"/>
                <a:ext cx="5143500" cy="2800350"/>
              </a:xfrm>
              <a:prstGeom prst="diamond">
                <a:avLst/>
              </a:prstGeom>
              <a:solidFill>
                <a:srgbClr val="00E676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25400" dir="5400000" algn="t" rotWithShape="0">
                  <a:prstClr val="black">
                    <a:alpha val="30000"/>
                  </a:prstClr>
                </a:outerShdw>
                <a:softEdge rad="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091C454D-E790-4479-ACFD-4D5743733A09}"/>
              </a:ext>
            </a:extLst>
          </p:cNvPr>
          <p:cNvSpPr/>
          <p:nvPr/>
        </p:nvSpPr>
        <p:spPr>
          <a:xfrm>
            <a:off x="5287546" y="3170625"/>
            <a:ext cx="29893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en-IN" sz="2800" spc="-1" dirty="0">
                <a:solidFill>
                  <a:srgbClr val="000000"/>
                </a:solidFill>
                <a:latin typeface="Product Sans" panose="020B0503030502040203" pitchFamily="34" charset="0"/>
                <a:ea typeface="Roboto" panose="02000000000000000000" pitchFamily="2" charset="0"/>
              </a:rPr>
              <a:t>The Android  App.</a:t>
            </a:r>
            <a:endParaRPr lang="en-IN" sz="2800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9877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"/>
          <p:cNvGrpSpPr/>
          <p:nvPr/>
        </p:nvGrpSpPr>
        <p:grpSpPr>
          <a:xfrm>
            <a:off x="9370800" y="-1429200"/>
            <a:ext cx="4249800" cy="4246920"/>
            <a:chOff x="9370800" y="-1429200"/>
            <a:chExt cx="4249800" cy="4246920"/>
          </a:xfrm>
        </p:grpSpPr>
        <p:sp>
          <p:nvSpPr>
            <p:cNvPr id="119" name="CustomShape 2"/>
            <p:cNvSpPr/>
            <p:nvPr/>
          </p:nvSpPr>
          <p:spPr>
            <a:xfrm rot="8100000">
              <a:off x="9784440" y="-1014840"/>
              <a:ext cx="1999080" cy="1999080"/>
            </a:xfrm>
            <a:custGeom>
              <a:avLst/>
              <a:gdLst/>
              <a:ahLst/>
              <a:cxnLst/>
              <a:rect l="l" t="t" r="r" b="b"/>
              <a:pathLst>
                <a:path w="2553990" h="2553991">
                  <a:moveTo>
                    <a:pt x="2553990" y="0"/>
                  </a:moveTo>
                  <a:lnTo>
                    <a:pt x="2553990" y="255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E676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" name="CustomShape 3"/>
            <p:cNvSpPr/>
            <p:nvPr/>
          </p:nvSpPr>
          <p:spPr>
            <a:xfrm rot="8100000">
              <a:off x="11089080" y="126360"/>
              <a:ext cx="2003400" cy="2323080"/>
            </a:xfrm>
            <a:custGeom>
              <a:avLst/>
              <a:gdLst/>
              <a:ahLst/>
              <a:cxnLst/>
              <a:rect l="l" t="t" r="r" b="b"/>
              <a:pathLst>
                <a:path w="2559410" h="2967775">
                  <a:moveTo>
                    <a:pt x="2559410" y="0"/>
                  </a:moveTo>
                  <a:lnTo>
                    <a:pt x="2559410" y="2967775"/>
                  </a:lnTo>
                  <a:lnTo>
                    <a:pt x="408364" y="2967774"/>
                  </a:lnTo>
                  <a:lnTo>
                    <a:pt x="0" y="2559411"/>
                  </a:lnTo>
                  <a:close/>
                </a:path>
              </a:pathLst>
            </a:custGeom>
            <a:solidFill>
              <a:srgbClr val="263238"/>
            </a:solidFill>
            <a:ln w="12600">
              <a:noFill/>
            </a:ln>
            <a:effectLst>
              <a:outerShdw dist="25560" dir="5400000">
                <a:srgbClr val="000000">
                  <a:alpha val="3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22" name="TextShape 5"/>
          <p:cNvSpPr txBox="1"/>
          <p:nvPr/>
        </p:nvSpPr>
        <p:spPr>
          <a:xfrm>
            <a:off x="11638080" y="6226200"/>
            <a:ext cx="55368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A868848F-290D-4895-BF96-C88F2B4CE5F2}" type="slidenum">
              <a:rPr lang="en-IN" sz="1800" b="0" strike="noStrike" spc="-1">
                <a:solidFill>
                  <a:srgbClr val="000000"/>
                </a:solidFill>
                <a:latin typeface="Calibri"/>
              </a:rPr>
              <a:t>9</a:t>
            </a:fld>
            <a:endParaRPr lang="en-IN" sz="1800" b="0" strike="noStrike" spc="-1">
              <a:latin typeface="Times New Roman"/>
            </a:endParaRPr>
          </a:p>
        </p:txBody>
      </p:sp>
      <p:sp>
        <p:nvSpPr>
          <p:cNvPr id="124" name="CustomShape 7"/>
          <p:cNvSpPr/>
          <p:nvPr/>
        </p:nvSpPr>
        <p:spPr>
          <a:xfrm>
            <a:off x="1110661" y="1801052"/>
            <a:ext cx="9673319" cy="4082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60">
              <a:lnSpc>
                <a:spcPct val="100000"/>
              </a:lnSpc>
              <a:buClr>
                <a:srgbClr val="000000"/>
              </a:buClr>
            </a:pPr>
            <a:r>
              <a:rPr lang="en-IN" sz="1800" b="0" strike="noStrike" spc="-1" dirty="0">
                <a:latin typeface="Product Sans" panose="020B0503030502040203" pitchFamily="34" charset="0"/>
                <a:ea typeface="Roboto" panose="02000000000000000000" pitchFamily="2" charset="0"/>
              </a:rPr>
              <a:t>The app is divided into three parts,</a:t>
            </a:r>
          </a:p>
          <a:p>
            <a:pPr marL="360">
              <a:lnSpc>
                <a:spcPct val="100000"/>
              </a:lnSpc>
              <a:buClr>
                <a:srgbClr val="000000"/>
              </a:buClr>
            </a:pPr>
            <a:endParaRPr lang="en-IN" sz="1800" b="0" strike="noStrike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1800" b="0" strike="noStrike" spc="-1" dirty="0">
                <a:latin typeface="Product Sans" panose="020B0503030502040203" pitchFamily="34" charset="0"/>
                <a:ea typeface="Roboto" panose="02000000000000000000" pitchFamily="2" charset="0"/>
              </a:rPr>
              <a:t>The 1</a:t>
            </a:r>
            <a:r>
              <a:rPr lang="en-IN" sz="1800" b="0" strike="noStrike" spc="-1" baseline="30000" dirty="0">
                <a:latin typeface="Product Sans" panose="020B0503030502040203" pitchFamily="34" charset="0"/>
                <a:ea typeface="Roboto" panose="02000000000000000000" pitchFamily="2" charset="0"/>
              </a:rPr>
              <a:t>st</a:t>
            </a:r>
            <a:r>
              <a:rPr lang="en-IN" sz="1800" b="0" strike="noStrike" spc="-1" dirty="0">
                <a:latin typeface="Product Sans" panose="020B0503030502040203" pitchFamily="34" charset="0"/>
                <a:ea typeface="Roboto" panose="02000000000000000000" pitchFamily="2" charset="0"/>
              </a:rPr>
              <a:t> part : </a:t>
            </a: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Object identification</a:t>
            </a:r>
            <a:endParaRPr lang="en-IN" b="0" strike="noStrike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  <a:p>
            <a:pPr marL="743040" lvl="1" indent="-285480">
              <a:buClr>
                <a:srgbClr val="000000"/>
              </a:buClr>
              <a:buFont typeface="Arial"/>
              <a:buChar char="•"/>
            </a:pP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Captures the image and identifies all the objects using Azure cognitive services.</a:t>
            </a:r>
          </a:p>
          <a:p>
            <a:pPr marL="743040" lvl="1" indent="-285480">
              <a:buClr>
                <a:srgbClr val="000000"/>
              </a:buClr>
              <a:buFont typeface="Arial"/>
              <a:buChar char="•"/>
            </a:pPr>
            <a:endParaRPr lang="en-IN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  <a:p>
            <a:pPr marL="285840" indent="-285480">
              <a:buClr>
                <a:srgbClr val="000000"/>
              </a:buClr>
              <a:buFont typeface="Arial"/>
              <a:buChar char="•"/>
            </a:pP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The 2</a:t>
            </a:r>
            <a:r>
              <a:rPr lang="en-IN" spc="-1" baseline="30000" dirty="0">
                <a:latin typeface="Product Sans" panose="020B0503030502040203" pitchFamily="34" charset="0"/>
                <a:ea typeface="Roboto" panose="02000000000000000000" pitchFamily="2" charset="0"/>
              </a:rPr>
              <a:t>nd</a:t>
            </a: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 part : Extract mfg. and expiry date.</a:t>
            </a:r>
          </a:p>
          <a:p>
            <a:pPr marL="743040" lvl="1" indent="-285480">
              <a:buClr>
                <a:srgbClr val="000000"/>
              </a:buClr>
              <a:buFont typeface="Arial"/>
              <a:buChar char="•"/>
            </a:pP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User clicks the image of the product, and if mfg. date is found, it is read aloud.</a:t>
            </a:r>
          </a:p>
          <a:p>
            <a:pPr marL="743040" lvl="1" indent="-285480">
              <a:buClr>
                <a:srgbClr val="000000"/>
              </a:buClr>
              <a:buFont typeface="Arial"/>
              <a:buChar char="•"/>
            </a:pP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If not found, user is prompted to change the orientation and process repeats.</a:t>
            </a:r>
          </a:p>
          <a:p>
            <a:pPr marL="743040" lvl="1" indent="-285480">
              <a:buClr>
                <a:srgbClr val="000000"/>
              </a:buClr>
              <a:buFont typeface="Arial"/>
              <a:buChar char="•"/>
            </a:pP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If </a:t>
            </a:r>
            <a:r>
              <a:rPr lang="en-IN" spc="-1" dirty="0" err="1">
                <a:latin typeface="Product Sans" panose="020B0503030502040203" pitchFamily="34" charset="0"/>
                <a:ea typeface="Roboto" panose="02000000000000000000" pitchFamily="2" charset="0"/>
              </a:rPr>
              <a:t>mfg</a:t>
            </a: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 and expiry date is found user is prompted, if they want to be reminded when the product expires.</a:t>
            </a:r>
          </a:p>
          <a:p>
            <a:pPr marL="743040" lvl="1" indent="-285480">
              <a:buClr>
                <a:srgbClr val="000000"/>
              </a:buClr>
              <a:buFont typeface="Arial"/>
              <a:buChar char="•"/>
            </a:pPr>
            <a:endParaRPr lang="en-IN" spc="-1" dirty="0">
              <a:latin typeface="Product Sans" panose="020B0503030502040203" pitchFamily="34" charset="0"/>
              <a:ea typeface="Roboto" panose="02000000000000000000" pitchFamily="2" charset="0"/>
            </a:endParaRPr>
          </a:p>
          <a:p>
            <a:pPr marL="285840" indent="-285480">
              <a:buClr>
                <a:srgbClr val="000000"/>
              </a:buClr>
              <a:buFont typeface="Arial"/>
              <a:buChar char="•"/>
            </a:pP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The 3</a:t>
            </a:r>
            <a:r>
              <a:rPr lang="en-IN" spc="-1" baseline="30000" dirty="0">
                <a:latin typeface="Product Sans" panose="020B0503030502040203" pitchFamily="34" charset="0"/>
                <a:ea typeface="Roboto" panose="02000000000000000000" pitchFamily="2" charset="0"/>
              </a:rPr>
              <a:t>rd</a:t>
            </a: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 part : Read text from image</a:t>
            </a:r>
          </a:p>
          <a:p>
            <a:pPr marL="743040" lvl="1" indent="-285480">
              <a:buClr>
                <a:srgbClr val="000000"/>
              </a:buClr>
              <a:buFont typeface="Arial"/>
              <a:buChar char="•"/>
            </a:pPr>
            <a:r>
              <a:rPr lang="en-IN" spc="-1" dirty="0">
                <a:latin typeface="Product Sans" panose="020B0503030502040203" pitchFamily="34" charset="0"/>
                <a:ea typeface="Roboto" panose="02000000000000000000" pitchFamily="2" charset="0"/>
              </a:rPr>
              <a:t>Reads aloud the text that is in the image.</a:t>
            </a:r>
          </a:p>
        </p:txBody>
      </p:sp>
      <p:sp>
        <p:nvSpPr>
          <p:cNvPr id="20" name="TextShape 4">
            <a:extLst>
              <a:ext uri="{FF2B5EF4-FFF2-40B4-BE49-F238E27FC236}">
                <a16:creationId xmlns:a16="http://schemas.microsoft.com/office/drawing/2014/main" id="{7638F1E7-7B6C-4A10-B6BD-1E3D1C7C1A82}"/>
              </a:ext>
            </a:extLst>
          </p:cNvPr>
          <p:cNvSpPr txBox="1"/>
          <p:nvPr/>
        </p:nvSpPr>
        <p:spPr>
          <a:xfrm>
            <a:off x="312091" y="613903"/>
            <a:ext cx="3611160" cy="431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spc="-1" dirty="0" err="1">
                <a:solidFill>
                  <a:srgbClr val="000000"/>
                </a:solidFill>
                <a:latin typeface="Product Sans" panose="020B0503030502040203" pitchFamily="34" charset="0"/>
              </a:rPr>
              <a:t>NetrAI</a:t>
            </a:r>
            <a:endParaRPr lang="en-US" sz="4400" b="0" strike="noStrike" spc="-1" dirty="0">
              <a:solidFill>
                <a:srgbClr val="000000"/>
              </a:solidFill>
              <a:latin typeface="Product Sans" panose="020B0503030502040203" pitchFamily="34" charset="0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14EBD3D1-CBC5-4A4E-8245-3CBCA35DB388}"/>
              </a:ext>
            </a:extLst>
          </p:cNvPr>
          <p:cNvSpPr/>
          <p:nvPr/>
        </p:nvSpPr>
        <p:spPr>
          <a:xfrm>
            <a:off x="312091" y="211115"/>
            <a:ext cx="2208600" cy="49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IN" sz="2200" b="0" strike="noStrike" spc="-1" dirty="0">
                <a:solidFill>
                  <a:srgbClr val="00AC58"/>
                </a:solidFill>
                <a:latin typeface="Product Sans" panose="020B0503030502040203" pitchFamily="34" charset="0"/>
                <a:ea typeface="Roboto Light"/>
              </a:rPr>
              <a:t>IDEA</a:t>
            </a:r>
            <a:endParaRPr lang="en-IN" sz="2200" b="0" strike="noStrike" spc="-1" dirty="0">
              <a:latin typeface="Product Sans" panose="020B050303050204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ank">
  <a:themeElements>
    <a:clrScheme name="Custom 2">
      <a:dk1>
        <a:srgbClr val="000000"/>
      </a:dk1>
      <a:lt1>
        <a:srgbClr val="FFFFFF"/>
      </a:lt1>
      <a:dk2>
        <a:srgbClr val="263238"/>
      </a:dk2>
      <a:lt2>
        <a:srgbClr val="ECEFF1"/>
      </a:lt2>
      <a:accent1>
        <a:srgbClr val="37474F"/>
      </a:accent1>
      <a:accent2>
        <a:srgbClr val="455A64"/>
      </a:accent2>
      <a:accent3>
        <a:srgbClr val="546E7A"/>
      </a:accent3>
      <a:accent4>
        <a:srgbClr val="607D8B"/>
      </a:accent4>
      <a:accent5>
        <a:srgbClr val="78909C"/>
      </a:accent5>
      <a:accent6>
        <a:srgbClr val="00E676"/>
      </a:accent6>
      <a:hlink>
        <a:srgbClr val="546E7A"/>
      </a:hlink>
      <a:folHlink>
        <a:srgbClr val="37474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  <a:effectLst>
          <a:outerShdw blurRad="50800" dist="25400" dir="5400000" algn="t" rotWithShape="0">
            <a:prstClr val="black">
              <a:alpha val="30000"/>
            </a:prstClr>
          </a:outerShdw>
          <a:softEdge rad="0"/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45653</TotalTime>
  <Words>691</Words>
  <Application>Microsoft Office PowerPoint</Application>
  <PresentationFormat>Widescreen</PresentationFormat>
  <Paragraphs>133</Paragraphs>
  <Slides>18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Calibri</vt:lpstr>
      <vt:lpstr>Arial</vt:lpstr>
      <vt:lpstr>Roboto Light</vt:lpstr>
      <vt:lpstr>Wingdings</vt:lpstr>
      <vt:lpstr>Product Sans</vt:lpstr>
      <vt:lpstr>Symbol</vt:lpstr>
      <vt:lpstr>Roboto</vt:lpstr>
      <vt:lpstr>Times New Roman</vt:lpstr>
      <vt:lpstr>Office Theme</vt:lpstr>
      <vt:lpstr>Blank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Aman SInghal</dc:creator>
  <dc:description/>
  <cp:lastModifiedBy>chandradivyanshu23@outlook.com</cp:lastModifiedBy>
  <cp:revision>679</cp:revision>
  <dcterms:created xsi:type="dcterms:W3CDTF">2015-05-30T00:46:15Z</dcterms:created>
  <dcterms:modified xsi:type="dcterms:W3CDTF">2019-10-20T08:12:47Z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8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8</vt:i4>
  </property>
</Properties>
</file>